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5"/>
    <p:sldMasterId id="2147483673" r:id="rId6"/>
  </p:sldMasterIdLst>
  <p:notesMasterIdLst>
    <p:notesMasterId r:id="rId19"/>
  </p:notesMasterIdLst>
  <p:sldIdLst>
    <p:sldId id="256" r:id="rId7"/>
    <p:sldId id="265" r:id="rId8"/>
    <p:sldId id="260" r:id="rId9"/>
    <p:sldId id="268" r:id="rId10"/>
    <p:sldId id="269" r:id="rId11"/>
    <p:sldId id="273" r:id="rId12"/>
    <p:sldId id="272" r:id="rId13"/>
    <p:sldId id="271" r:id="rId14"/>
    <p:sldId id="275" r:id="rId15"/>
    <p:sldId id="276" r:id="rId16"/>
    <p:sldId id="286" r:id="rId17"/>
    <p:sldId id="26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7C7D"/>
    <a:srgbClr val="083A42"/>
    <a:srgbClr val="003A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4" d="100"/>
          <a:sy n="9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D438AF-F277-4848-8CC3-13D88F18E60C}" type="doc">
      <dgm:prSet loTypeId="urn:microsoft.com/office/officeart/2005/8/layout/hProcess9" loCatId="process" qsTypeId="urn:microsoft.com/office/officeart/2005/8/quickstyle/simple1" qsCatId="simple" csTypeId="urn:microsoft.com/office/officeart/2005/8/colors/accent4_1" csCatId="accent4" phldr="1"/>
      <dgm:spPr/>
      <dgm:t>
        <a:bodyPr/>
        <a:lstStyle/>
        <a:p>
          <a:endParaRPr lang="en-AU"/>
        </a:p>
      </dgm:t>
    </dgm:pt>
    <dgm:pt modelId="{D1CED97E-DB59-4E17-A9B8-B231F625575C}">
      <dgm:prSet phldrT="[Text]"/>
      <dgm:spPr/>
      <dgm:t>
        <a:bodyPr/>
        <a:lstStyle/>
        <a:p>
          <a:r>
            <a:rPr lang="en-US" dirty="0">
              <a:cs typeface="Calibri Light"/>
            </a:rPr>
            <a:t>Regulatory efficiency</a:t>
          </a:r>
          <a:endParaRPr lang="en-AU" dirty="0">
            <a:cs typeface="Calibri Light"/>
          </a:endParaRPr>
        </a:p>
      </dgm:t>
    </dgm:pt>
    <dgm:pt modelId="{991284C9-ABE3-477A-AA94-8F3A07A47E4D}" type="parTrans" cxnId="{576A6F1C-3F09-4DCE-AF68-966D15C56CF8}">
      <dgm:prSet/>
      <dgm:spPr/>
      <dgm:t>
        <a:bodyPr/>
        <a:lstStyle/>
        <a:p>
          <a:endParaRPr lang="en-AU"/>
        </a:p>
      </dgm:t>
    </dgm:pt>
    <dgm:pt modelId="{BCF3A07C-9854-44CA-A8F4-71BC0E869BC8}" type="sibTrans" cxnId="{576A6F1C-3F09-4DCE-AF68-966D15C56CF8}">
      <dgm:prSet/>
      <dgm:spPr/>
      <dgm:t>
        <a:bodyPr/>
        <a:lstStyle/>
        <a:p>
          <a:endParaRPr lang="en-AU"/>
        </a:p>
      </dgm:t>
    </dgm:pt>
    <dgm:pt modelId="{8B000B97-E837-4287-8D9A-78707272606E}">
      <dgm:prSet phldrT="[Text]"/>
      <dgm:spPr/>
      <dgm:t>
        <a:bodyPr/>
        <a:lstStyle/>
        <a:p>
          <a:r>
            <a:rPr lang="en-US" sz="3400" dirty="0">
              <a:cs typeface="Calibri Light"/>
            </a:rPr>
            <a:t>Quicker speed to market/scale for the H2</a:t>
          </a:r>
          <a:r>
            <a:rPr lang="en-AU" sz="3400" dirty="0">
              <a:cs typeface="Calibri Light"/>
            </a:rPr>
            <a:t>industry</a:t>
          </a:r>
        </a:p>
      </dgm:t>
    </dgm:pt>
    <dgm:pt modelId="{18FA027F-4EAA-4124-BCB3-F50BB4094617}" type="parTrans" cxnId="{788B8308-55E5-4816-88E9-14FCF6DAAB44}">
      <dgm:prSet/>
      <dgm:spPr/>
      <dgm:t>
        <a:bodyPr/>
        <a:lstStyle/>
        <a:p>
          <a:endParaRPr lang="en-AU"/>
        </a:p>
      </dgm:t>
    </dgm:pt>
    <dgm:pt modelId="{38B9A81F-E2D0-436E-ACFA-64F236B24D71}" type="sibTrans" cxnId="{788B8308-55E5-4816-88E9-14FCF6DAAB44}">
      <dgm:prSet/>
      <dgm:spPr/>
      <dgm:t>
        <a:bodyPr/>
        <a:lstStyle/>
        <a:p>
          <a:endParaRPr lang="en-AU"/>
        </a:p>
      </dgm:t>
    </dgm:pt>
    <dgm:pt modelId="{9CA11776-8658-4334-B5CD-5CF77ACDF0A4}">
      <dgm:prSet phldrT="[Text]"/>
      <dgm:spPr/>
      <dgm:t>
        <a:bodyPr/>
        <a:lstStyle/>
        <a:p>
          <a:r>
            <a:rPr lang="en-AU" sz="3400" dirty="0">
              <a:cs typeface="Calibri Light"/>
            </a:rPr>
            <a:t>Increased investment into the H2 industry</a:t>
          </a:r>
        </a:p>
      </dgm:t>
    </dgm:pt>
    <dgm:pt modelId="{09A7485D-F22E-4596-9B8D-367BDEE7990C}" type="parTrans" cxnId="{F63B3207-DF94-4706-91E5-9BE7C7D1969B}">
      <dgm:prSet/>
      <dgm:spPr/>
      <dgm:t>
        <a:bodyPr/>
        <a:lstStyle/>
        <a:p>
          <a:endParaRPr lang="en-AU"/>
        </a:p>
      </dgm:t>
    </dgm:pt>
    <dgm:pt modelId="{AF4DAD19-B8E4-4E8C-94AA-8F4AC6BA3E20}" type="sibTrans" cxnId="{F63B3207-DF94-4706-91E5-9BE7C7D1969B}">
      <dgm:prSet/>
      <dgm:spPr/>
      <dgm:t>
        <a:bodyPr/>
        <a:lstStyle/>
        <a:p>
          <a:endParaRPr lang="en-US"/>
        </a:p>
      </dgm:t>
    </dgm:pt>
    <dgm:pt modelId="{D2811479-3C01-4FCE-B618-F52D657AC86B}">
      <dgm:prSet phldrT="[Text]"/>
      <dgm:spPr/>
      <dgm:t>
        <a:bodyPr/>
        <a:lstStyle/>
        <a:p>
          <a:r>
            <a:rPr lang="en-AU" sz="3400" dirty="0">
              <a:cs typeface="Calibri Light"/>
            </a:rPr>
            <a:t>Quicker path </a:t>
          </a:r>
          <a:r>
            <a:rPr lang="en-US" sz="3400" dirty="0">
              <a:cs typeface="Calibri Light"/>
            </a:rPr>
            <a:t>to Net Zero</a:t>
          </a:r>
          <a:endParaRPr lang="en-AU" sz="3400" dirty="0">
            <a:cs typeface="Calibri Light"/>
          </a:endParaRPr>
        </a:p>
      </dgm:t>
    </dgm:pt>
    <dgm:pt modelId="{67BA5C6D-D8EA-48BC-ABCB-D6A1C4D30FE9}" type="parTrans" cxnId="{A84B5191-27A6-45BE-A769-BA8CCD328FE0}">
      <dgm:prSet/>
      <dgm:spPr/>
      <dgm:t>
        <a:bodyPr/>
        <a:lstStyle/>
        <a:p>
          <a:endParaRPr lang="en-AU"/>
        </a:p>
      </dgm:t>
    </dgm:pt>
    <dgm:pt modelId="{13447ADD-4BA0-47B6-8262-42DB259295C7}" type="sibTrans" cxnId="{A84B5191-27A6-45BE-A769-BA8CCD328FE0}">
      <dgm:prSet/>
      <dgm:spPr/>
      <dgm:t>
        <a:bodyPr/>
        <a:lstStyle/>
        <a:p>
          <a:endParaRPr lang="en-AU"/>
        </a:p>
      </dgm:t>
    </dgm:pt>
    <dgm:pt modelId="{00410312-63A3-4C75-A621-0EAC14F13867}">
      <dgm:prSet phldrT="[Text]"/>
      <dgm:spPr/>
      <dgm:t>
        <a:bodyPr/>
        <a:lstStyle/>
        <a:p>
          <a:r>
            <a:rPr lang="en-US" sz="3400" dirty="0">
              <a:cs typeface="Calibri Light"/>
            </a:rPr>
            <a:t>Increased business certainty</a:t>
          </a:r>
        </a:p>
      </dgm:t>
    </dgm:pt>
    <dgm:pt modelId="{BFC2DF8D-955E-4E67-B05B-48AA2A4106A1}" type="parTrans" cxnId="{476589A3-9B6E-4648-AE07-E87F1047D1CF}">
      <dgm:prSet/>
      <dgm:spPr/>
      <dgm:t>
        <a:bodyPr/>
        <a:lstStyle/>
        <a:p>
          <a:endParaRPr lang="en-AU"/>
        </a:p>
      </dgm:t>
    </dgm:pt>
    <dgm:pt modelId="{842B9B12-A6F4-471A-8870-7C180E648545}" type="sibTrans" cxnId="{476589A3-9B6E-4648-AE07-E87F1047D1CF}">
      <dgm:prSet/>
      <dgm:spPr/>
      <dgm:t>
        <a:bodyPr/>
        <a:lstStyle/>
        <a:p>
          <a:endParaRPr lang="en-AU"/>
        </a:p>
      </dgm:t>
    </dgm:pt>
    <dgm:pt modelId="{AEE153BF-C0C6-4C37-8973-7E585467BD7D}">
      <dgm:prSet phldrT="[Text]"/>
      <dgm:spPr/>
      <dgm:t>
        <a:bodyPr/>
        <a:lstStyle/>
        <a:p>
          <a:r>
            <a:rPr lang="en-US" sz="3400" dirty="0">
              <a:cs typeface="Calibri Light"/>
            </a:rPr>
            <a:t>Decreased cost for business and govts</a:t>
          </a:r>
        </a:p>
      </dgm:t>
    </dgm:pt>
    <dgm:pt modelId="{191788DE-A6AB-44DA-8969-92E967CBE3FD}" type="parTrans" cxnId="{DEAFDBB3-DA4A-4F94-86C5-F0A6E8B4BDBC}">
      <dgm:prSet/>
      <dgm:spPr/>
      <dgm:t>
        <a:bodyPr/>
        <a:lstStyle/>
        <a:p>
          <a:endParaRPr lang="en-AU"/>
        </a:p>
      </dgm:t>
    </dgm:pt>
    <dgm:pt modelId="{E5BC0E4A-520E-4D4E-B9B0-C70409F3B2AF}" type="sibTrans" cxnId="{DEAFDBB3-DA4A-4F94-86C5-F0A6E8B4BDBC}">
      <dgm:prSet/>
      <dgm:spPr/>
      <dgm:t>
        <a:bodyPr/>
        <a:lstStyle/>
        <a:p>
          <a:endParaRPr lang="en-AU"/>
        </a:p>
      </dgm:t>
    </dgm:pt>
    <dgm:pt modelId="{4164958F-AA13-4F1D-AA47-69D9726718EC}" type="pres">
      <dgm:prSet presAssocID="{4CD438AF-F277-4848-8CC3-13D88F18E60C}" presName="CompostProcess" presStyleCnt="0">
        <dgm:presLayoutVars>
          <dgm:dir/>
          <dgm:resizeHandles val="exact"/>
        </dgm:presLayoutVars>
      </dgm:prSet>
      <dgm:spPr/>
      <dgm:t>
        <a:bodyPr/>
        <a:lstStyle/>
        <a:p>
          <a:endParaRPr lang="en-AU"/>
        </a:p>
      </dgm:t>
    </dgm:pt>
    <dgm:pt modelId="{EFAD394B-5340-4B32-BBE1-8F98567D06D4}" type="pres">
      <dgm:prSet presAssocID="{4CD438AF-F277-4848-8CC3-13D88F18E60C}" presName="arrow" presStyleLbl="bgShp" presStyleIdx="0" presStyleCnt="1"/>
      <dgm:spPr/>
    </dgm:pt>
    <dgm:pt modelId="{7E236056-9D38-4A38-AC06-98EA1A228EF0}" type="pres">
      <dgm:prSet presAssocID="{4CD438AF-F277-4848-8CC3-13D88F18E60C}" presName="linearProcess" presStyleCnt="0"/>
      <dgm:spPr/>
    </dgm:pt>
    <dgm:pt modelId="{B316DA7F-4053-40EA-80A4-5F04620ADDEB}" type="pres">
      <dgm:prSet presAssocID="{D1CED97E-DB59-4E17-A9B8-B231F625575C}" presName="textNode" presStyleLbl="node1" presStyleIdx="0" presStyleCnt="6">
        <dgm:presLayoutVars>
          <dgm:bulletEnabled val="1"/>
        </dgm:presLayoutVars>
      </dgm:prSet>
      <dgm:spPr/>
      <dgm:t>
        <a:bodyPr/>
        <a:lstStyle/>
        <a:p>
          <a:endParaRPr lang="en-AU"/>
        </a:p>
      </dgm:t>
    </dgm:pt>
    <dgm:pt modelId="{A8A4BC36-60BA-41CE-B70C-681D9F29D0A4}" type="pres">
      <dgm:prSet presAssocID="{BCF3A07C-9854-44CA-A8F4-71BC0E869BC8}" presName="sibTrans" presStyleCnt="0"/>
      <dgm:spPr/>
    </dgm:pt>
    <dgm:pt modelId="{E4F5852E-5461-4EAF-A33C-EFBEB88E1246}" type="pres">
      <dgm:prSet presAssocID="{AEE153BF-C0C6-4C37-8973-7E585467BD7D}" presName="textNode" presStyleLbl="node1" presStyleIdx="1" presStyleCnt="6">
        <dgm:presLayoutVars>
          <dgm:bulletEnabled val="1"/>
        </dgm:presLayoutVars>
      </dgm:prSet>
      <dgm:spPr/>
      <dgm:t>
        <a:bodyPr/>
        <a:lstStyle/>
        <a:p>
          <a:endParaRPr lang="en-AU"/>
        </a:p>
      </dgm:t>
    </dgm:pt>
    <dgm:pt modelId="{5EB9B6F6-9BF2-43A2-B4CB-DC42ED14F948}" type="pres">
      <dgm:prSet presAssocID="{E5BC0E4A-520E-4D4E-B9B0-C70409F3B2AF}" presName="sibTrans" presStyleCnt="0"/>
      <dgm:spPr/>
    </dgm:pt>
    <dgm:pt modelId="{4F3A6E6A-1BB0-4090-AE11-0BCB746A413C}" type="pres">
      <dgm:prSet presAssocID="{00410312-63A3-4C75-A621-0EAC14F13867}" presName="textNode" presStyleLbl="node1" presStyleIdx="2" presStyleCnt="6">
        <dgm:presLayoutVars>
          <dgm:bulletEnabled val="1"/>
        </dgm:presLayoutVars>
      </dgm:prSet>
      <dgm:spPr/>
      <dgm:t>
        <a:bodyPr/>
        <a:lstStyle/>
        <a:p>
          <a:endParaRPr lang="en-AU"/>
        </a:p>
      </dgm:t>
    </dgm:pt>
    <dgm:pt modelId="{3F6B6F94-28B0-43D1-B7FC-82B473EDDE42}" type="pres">
      <dgm:prSet presAssocID="{842B9B12-A6F4-471A-8870-7C180E648545}" presName="sibTrans" presStyleCnt="0"/>
      <dgm:spPr/>
    </dgm:pt>
    <dgm:pt modelId="{28F02DF6-222B-4E15-B8DF-A175CAC0B4DD}" type="pres">
      <dgm:prSet presAssocID="{9CA11776-8658-4334-B5CD-5CF77ACDF0A4}" presName="textNode" presStyleLbl="node1" presStyleIdx="3" presStyleCnt="6">
        <dgm:presLayoutVars>
          <dgm:bulletEnabled val="1"/>
        </dgm:presLayoutVars>
      </dgm:prSet>
      <dgm:spPr/>
      <dgm:t>
        <a:bodyPr/>
        <a:lstStyle/>
        <a:p>
          <a:endParaRPr lang="en-AU"/>
        </a:p>
      </dgm:t>
    </dgm:pt>
    <dgm:pt modelId="{4FCC0E02-D198-4070-96A0-9536E1E9DA40}" type="pres">
      <dgm:prSet presAssocID="{AF4DAD19-B8E4-4E8C-94AA-8F4AC6BA3E20}" presName="sibTrans" presStyleCnt="0"/>
      <dgm:spPr/>
    </dgm:pt>
    <dgm:pt modelId="{E0C08333-5197-460F-B86B-F70745F60AC2}" type="pres">
      <dgm:prSet presAssocID="{8B000B97-E837-4287-8D9A-78707272606E}" presName="textNode" presStyleLbl="node1" presStyleIdx="4" presStyleCnt="6">
        <dgm:presLayoutVars>
          <dgm:bulletEnabled val="1"/>
        </dgm:presLayoutVars>
      </dgm:prSet>
      <dgm:spPr/>
      <dgm:t>
        <a:bodyPr/>
        <a:lstStyle/>
        <a:p>
          <a:endParaRPr lang="en-AU"/>
        </a:p>
      </dgm:t>
    </dgm:pt>
    <dgm:pt modelId="{009B982A-CC1B-48A1-8720-5F62BA7A1FA3}" type="pres">
      <dgm:prSet presAssocID="{38B9A81F-E2D0-436E-ACFA-64F236B24D71}" presName="sibTrans" presStyleCnt="0"/>
      <dgm:spPr/>
    </dgm:pt>
    <dgm:pt modelId="{F2EAF5F2-F61B-4270-98F8-6E0C47421055}" type="pres">
      <dgm:prSet presAssocID="{D2811479-3C01-4FCE-B618-F52D657AC86B}" presName="textNode" presStyleLbl="node1" presStyleIdx="5" presStyleCnt="6">
        <dgm:presLayoutVars>
          <dgm:bulletEnabled val="1"/>
        </dgm:presLayoutVars>
      </dgm:prSet>
      <dgm:spPr/>
      <dgm:t>
        <a:bodyPr/>
        <a:lstStyle/>
        <a:p>
          <a:endParaRPr lang="en-AU"/>
        </a:p>
      </dgm:t>
    </dgm:pt>
  </dgm:ptLst>
  <dgm:cxnLst>
    <dgm:cxn modelId="{51E5B767-C98D-4976-8D96-9BE622D6EEEE}" type="presOf" srcId="{00410312-63A3-4C75-A621-0EAC14F13867}" destId="{4F3A6E6A-1BB0-4090-AE11-0BCB746A413C}" srcOrd="0" destOrd="0" presId="urn:microsoft.com/office/officeart/2005/8/layout/hProcess9"/>
    <dgm:cxn modelId="{576A6F1C-3F09-4DCE-AF68-966D15C56CF8}" srcId="{4CD438AF-F277-4848-8CC3-13D88F18E60C}" destId="{D1CED97E-DB59-4E17-A9B8-B231F625575C}" srcOrd="0" destOrd="0" parTransId="{991284C9-ABE3-477A-AA94-8F3A07A47E4D}" sibTransId="{BCF3A07C-9854-44CA-A8F4-71BC0E869BC8}"/>
    <dgm:cxn modelId="{7C17A24B-138F-47A9-A1DA-3689A71911E9}" type="presOf" srcId="{D1CED97E-DB59-4E17-A9B8-B231F625575C}" destId="{B316DA7F-4053-40EA-80A4-5F04620ADDEB}" srcOrd="0" destOrd="0" presId="urn:microsoft.com/office/officeart/2005/8/layout/hProcess9"/>
    <dgm:cxn modelId="{0791848C-B815-46F9-AED9-131C3FF35C69}" type="presOf" srcId="{D2811479-3C01-4FCE-B618-F52D657AC86B}" destId="{F2EAF5F2-F61B-4270-98F8-6E0C47421055}" srcOrd="0" destOrd="0" presId="urn:microsoft.com/office/officeart/2005/8/layout/hProcess9"/>
    <dgm:cxn modelId="{A84B5191-27A6-45BE-A769-BA8CCD328FE0}" srcId="{4CD438AF-F277-4848-8CC3-13D88F18E60C}" destId="{D2811479-3C01-4FCE-B618-F52D657AC86B}" srcOrd="5" destOrd="0" parTransId="{67BA5C6D-D8EA-48BC-ABCB-D6A1C4D30FE9}" sibTransId="{13447ADD-4BA0-47B6-8262-42DB259295C7}"/>
    <dgm:cxn modelId="{2094834B-2933-4388-8A99-106A79972B48}" type="presOf" srcId="{8B000B97-E837-4287-8D9A-78707272606E}" destId="{E0C08333-5197-460F-B86B-F70745F60AC2}" srcOrd="0" destOrd="0" presId="urn:microsoft.com/office/officeart/2005/8/layout/hProcess9"/>
    <dgm:cxn modelId="{F6BB4607-8508-482D-90B6-2AA4B1F87602}" type="presOf" srcId="{9CA11776-8658-4334-B5CD-5CF77ACDF0A4}" destId="{28F02DF6-222B-4E15-B8DF-A175CAC0B4DD}" srcOrd="0" destOrd="0" presId="urn:microsoft.com/office/officeart/2005/8/layout/hProcess9"/>
    <dgm:cxn modelId="{F63B3207-DF94-4706-91E5-9BE7C7D1969B}" srcId="{4CD438AF-F277-4848-8CC3-13D88F18E60C}" destId="{9CA11776-8658-4334-B5CD-5CF77ACDF0A4}" srcOrd="3" destOrd="0" parTransId="{09A7485D-F22E-4596-9B8D-367BDEE7990C}" sibTransId="{AF4DAD19-B8E4-4E8C-94AA-8F4AC6BA3E20}"/>
    <dgm:cxn modelId="{476589A3-9B6E-4648-AE07-E87F1047D1CF}" srcId="{4CD438AF-F277-4848-8CC3-13D88F18E60C}" destId="{00410312-63A3-4C75-A621-0EAC14F13867}" srcOrd="2" destOrd="0" parTransId="{BFC2DF8D-955E-4E67-B05B-48AA2A4106A1}" sibTransId="{842B9B12-A6F4-471A-8870-7C180E648545}"/>
    <dgm:cxn modelId="{DF4F33B4-ED30-442C-AAF7-F0F66C517B12}" type="presOf" srcId="{4CD438AF-F277-4848-8CC3-13D88F18E60C}" destId="{4164958F-AA13-4F1D-AA47-69D9726718EC}" srcOrd="0" destOrd="0" presId="urn:microsoft.com/office/officeart/2005/8/layout/hProcess9"/>
    <dgm:cxn modelId="{788B8308-55E5-4816-88E9-14FCF6DAAB44}" srcId="{4CD438AF-F277-4848-8CC3-13D88F18E60C}" destId="{8B000B97-E837-4287-8D9A-78707272606E}" srcOrd="4" destOrd="0" parTransId="{18FA027F-4EAA-4124-BCB3-F50BB4094617}" sibTransId="{38B9A81F-E2D0-436E-ACFA-64F236B24D71}"/>
    <dgm:cxn modelId="{AE54B926-3469-41F3-B02D-E62D4D4FDC8F}" type="presOf" srcId="{AEE153BF-C0C6-4C37-8973-7E585467BD7D}" destId="{E4F5852E-5461-4EAF-A33C-EFBEB88E1246}" srcOrd="0" destOrd="0" presId="urn:microsoft.com/office/officeart/2005/8/layout/hProcess9"/>
    <dgm:cxn modelId="{DEAFDBB3-DA4A-4F94-86C5-F0A6E8B4BDBC}" srcId="{4CD438AF-F277-4848-8CC3-13D88F18E60C}" destId="{AEE153BF-C0C6-4C37-8973-7E585467BD7D}" srcOrd="1" destOrd="0" parTransId="{191788DE-A6AB-44DA-8969-92E967CBE3FD}" sibTransId="{E5BC0E4A-520E-4D4E-B9B0-C70409F3B2AF}"/>
    <dgm:cxn modelId="{A7FE56CA-7ABF-455A-B61D-2797908A6D40}" type="presParOf" srcId="{4164958F-AA13-4F1D-AA47-69D9726718EC}" destId="{EFAD394B-5340-4B32-BBE1-8F98567D06D4}" srcOrd="0" destOrd="0" presId="urn:microsoft.com/office/officeart/2005/8/layout/hProcess9"/>
    <dgm:cxn modelId="{6EDFD333-86D5-4C87-9C44-F9B032A87B55}" type="presParOf" srcId="{4164958F-AA13-4F1D-AA47-69D9726718EC}" destId="{7E236056-9D38-4A38-AC06-98EA1A228EF0}" srcOrd="1" destOrd="0" presId="urn:microsoft.com/office/officeart/2005/8/layout/hProcess9"/>
    <dgm:cxn modelId="{CA898BDF-95D5-4124-B2C7-C50687A14CE3}" type="presParOf" srcId="{7E236056-9D38-4A38-AC06-98EA1A228EF0}" destId="{B316DA7F-4053-40EA-80A4-5F04620ADDEB}" srcOrd="0" destOrd="0" presId="urn:microsoft.com/office/officeart/2005/8/layout/hProcess9"/>
    <dgm:cxn modelId="{64C005D3-A051-4F1B-BEC2-7D8FFFE8A210}" type="presParOf" srcId="{7E236056-9D38-4A38-AC06-98EA1A228EF0}" destId="{A8A4BC36-60BA-41CE-B70C-681D9F29D0A4}" srcOrd="1" destOrd="0" presId="urn:microsoft.com/office/officeart/2005/8/layout/hProcess9"/>
    <dgm:cxn modelId="{6021B051-6BF2-407A-BE9F-FA4DB33FFB54}" type="presParOf" srcId="{7E236056-9D38-4A38-AC06-98EA1A228EF0}" destId="{E4F5852E-5461-4EAF-A33C-EFBEB88E1246}" srcOrd="2" destOrd="0" presId="urn:microsoft.com/office/officeart/2005/8/layout/hProcess9"/>
    <dgm:cxn modelId="{EFDBE6DB-0938-45BE-8D4F-7D9FAEFAF503}" type="presParOf" srcId="{7E236056-9D38-4A38-AC06-98EA1A228EF0}" destId="{5EB9B6F6-9BF2-43A2-B4CB-DC42ED14F948}" srcOrd="3" destOrd="0" presId="urn:microsoft.com/office/officeart/2005/8/layout/hProcess9"/>
    <dgm:cxn modelId="{0CD0C08D-0E94-42CC-BE10-B7B4433A345E}" type="presParOf" srcId="{7E236056-9D38-4A38-AC06-98EA1A228EF0}" destId="{4F3A6E6A-1BB0-4090-AE11-0BCB746A413C}" srcOrd="4" destOrd="0" presId="urn:microsoft.com/office/officeart/2005/8/layout/hProcess9"/>
    <dgm:cxn modelId="{1CA5045C-520E-4A5E-8C01-B0591B950474}" type="presParOf" srcId="{7E236056-9D38-4A38-AC06-98EA1A228EF0}" destId="{3F6B6F94-28B0-43D1-B7FC-82B473EDDE42}" srcOrd="5" destOrd="0" presId="urn:microsoft.com/office/officeart/2005/8/layout/hProcess9"/>
    <dgm:cxn modelId="{046FF321-5DBA-4685-89A0-7A633FE7EF0C}" type="presParOf" srcId="{7E236056-9D38-4A38-AC06-98EA1A228EF0}" destId="{28F02DF6-222B-4E15-B8DF-A175CAC0B4DD}" srcOrd="6" destOrd="0" presId="urn:microsoft.com/office/officeart/2005/8/layout/hProcess9"/>
    <dgm:cxn modelId="{C33A1A5B-3CB1-496C-AAD2-C59D6C45AE84}" type="presParOf" srcId="{7E236056-9D38-4A38-AC06-98EA1A228EF0}" destId="{4FCC0E02-D198-4070-96A0-9536E1E9DA40}" srcOrd="7" destOrd="0" presId="urn:microsoft.com/office/officeart/2005/8/layout/hProcess9"/>
    <dgm:cxn modelId="{097E2065-963C-49FC-907D-FCEB82B93C03}" type="presParOf" srcId="{7E236056-9D38-4A38-AC06-98EA1A228EF0}" destId="{E0C08333-5197-460F-B86B-F70745F60AC2}" srcOrd="8" destOrd="0" presId="urn:microsoft.com/office/officeart/2005/8/layout/hProcess9"/>
    <dgm:cxn modelId="{A11BF057-BFA8-4A35-BAAF-D160B4453206}" type="presParOf" srcId="{7E236056-9D38-4A38-AC06-98EA1A228EF0}" destId="{009B982A-CC1B-48A1-8720-5F62BA7A1FA3}" srcOrd="9" destOrd="0" presId="urn:microsoft.com/office/officeart/2005/8/layout/hProcess9"/>
    <dgm:cxn modelId="{58B7D9E4-30D6-4305-8C95-D5C4110B4A51}" type="presParOf" srcId="{7E236056-9D38-4A38-AC06-98EA1A228EF0}" destId="{F2EAF5F2-F61B-4270-98F8-6E0C47421055}"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69117-0253-4063-BDCE-FEA81C495F51}" type="datetimeFigureOut">
              <a:rPr lang="en-AU" smtClean="0"/>
              <a:t>11/11/2022</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CA1CDF-B086-4EDC-A498-51957B7D1EB1}" type="slidenum">
              <a:rPr lang="en-AU" smtClean="0"/>
              <a:t>‹#›</a:t>
            </a:fld>
            <a:endParaRPr lang="en-AU"/>
          </a:p>
        </p:txBody>
      </p:sp>
    </p:spTree>
    <p:extLst>
      <p:ext uri="{BB962C8B-B14F-4D97-AF65-F5344CB8AC3E}">
        <p14:creationId xmlns:p14="http://schemas.microsoft.com/office/powerpoint/2010/main" val="1606505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ACA1CDF-B086-4EDC-A498-51957B7D1EB1}" type="slidenum">
              <a:rPr lang="en-AU" smtClean="0"/>
              <a:t>1</a:t>
            </a:fld>
            <a:endParaRPr lang="en-AU"/>
          </a:p>
        </p:txBody>
      </p:sp>
    </p:spTree>
    <p:extLst>
      <p:ext uri="{BB962C8B-B14F-4D97-AF65-F5344CB8AC3E}">
        <p14:creationId xmlns:p14="http://schemas.microsoft.com/office/powerpoint/2010/main" val="1803225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F06E096-3EE3-4C74-8F7A-09BD1DAC314F}" type="slidenum">
              <a:rPr lang="en-AU" smtClean="0">
                <a:solidFill>
                  <a:prstClr val="black"/>
                </a:solidFill>
              </a:rPr>
              <a:pPr/>
              <a:t>4</a:t>
            </a:fld>
            <a:endParaRPr lang="en-AU">
              <a:solidFill>
                <a:prstClr val="black"/>
              </a:solidFill>
            </a:endParaRPr>
          </a:p>
        </p:txBody>
      </p:sp>
    </p:spTree>
    <p:extLst>
      <p:ext uri="{BB962C8B-B14F-4D97-AF65-F5344CB8AC3E}">
        <p14:creationId xmlns:p14="http://schemas.microsoft.com/office/powerpoint/2010/main" val="3417297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F06E096-3EE3-4C74-8F7A-09BD1DAC314F}" type="slidenum">
              <a:rPr lang="en-AU" smtClean="0"/>
              <a:t>5</a:t>
            </a:fld>
            <a:endParaRPr lang="en-AU"/>
          </a:p>
        </p:txBody>
      </p:sp>
    </p:spTree>
    <p:extLst>
      <p:ext uri="{BB962C8B-B14F-4D97-AF65-F5344CB8AC3E}">
        <p14:creationId xmlns:p14="http://schemas.microsoft.com/office/powerpoint/2010/main" val="840511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ACA1CDF-B086-4EDC-A498-51957B7D1EB1}" type="slidenum">
              <a:rPr lang="en-AU" smtClean="0"/>
              <a:t>9</a:t>
            </a:fld>
            <a:endParaRPr lang="en-AU"/>
          </a:p>
        </p:txBody>
      </p:sp>
    </p:spTree>
    <p:extLst>
      <p:ext uri="{BB962C8B-B14F-4D97-AF65-F5344CB8AC3E}">
        <p14:creationId xmlns:p14="http://schemas.microsoft.com/office/powerpoint/2010/main" val="41045483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solidFill>
            <a:srgbClr val="083A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ctrTitle"/>
          </p:nvPr>
        </p:nvSpPr>
        <p:spPr>
          <a:xfrm>
            <a:off x="628650" y="1816769"/>
            <a:ext cx="7886700" cy="1729289"/>
          </a:xfrm>
        </p:spPr>
        <p:txBody>
          <a:bodyPr anchor="b">
            <a:noAutofit/>
          </a:bodyPr>
          <a:lstStyle>
            <a:lvl1pPr algn="l">
              <a:defRPr sz="4400"/>
            </a:lvl1pPr>
          </a:lstStyle>
          <a:p>
            <a:r>
              <a:rPr lang="en-US" smtClean="0"/>
              <a:t>Click to edit Master title style</a:t>
            </a:r>
            <a:endParaRPr lang="en-US" dirty="0"/>
          </a:p>
        </p:txBody>
      </p:sp>
      <p:sp>
        <p:nvSpPr>
          <p:cNvPr id="3" name="Subtitle 2"/>
          <p:cNvSpPr>
            <a:spLocks noGrp="1"/>
          </p:cNvSpPr>
          <p:nvPr>
            <p:ph type="subTitle" idx="1"/>
          </p:nvPr>
        </p:nvSpPr>
        <p:spPr>
          <a:xfrm>
            <a:off x="628650" y="3987046"/>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E70352-FC4C-4D7C-BC0D-F00393C21839}" type="datetime1">
              <a:rPr lang="en-AU" smtClean="0"/>
              <a:t>11/11/2022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23B38093-8BF8-4BF4-AC2A-E226E529FA62}" type="slidenum">
              <a:rPr lang="en-AU" smtClean="0"/>
              <a:t>‹#›</a:t>
            </a:fld>
            <a:endParaRPr lang="en-AU"/>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50" y="834534"/>
            <a:ext cx="3179153" cy="662572"/>
          </a:xfrm>
          <a:prstGeom prst="rect">
            <a:avLst/>
          </a:prstGeom>
        </p:spPr>
      </p:pic>
      <p:cxnSp>
        <p:nvCxnSpPr>
          <p:cNvPr id="8" name="Straight Connector 7"/>
          <p:cNvCxnSpPr/>
          <p:nvPr userDrawn="1"/>
        </p:nvCxnSpPr>
        <p:spPr>
          <a:xfrm>
            <a:off x="609599" y="3561767"/>
            <a:ext cx="7905751" cy="385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0" y="-7346"/>
            <a:ext cx="9144000" cy="128337"/>
          </a:xfrm>
          <a:prstGeom prst="rect">
            <a:avLst/>
          </a:prstGeom>
          <a:solidFill>
            <a:srgbClr val="197C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sp>
        <p:nvSpPr>
          <p:cNvPr id="12" name="Rectangle 11"/>
          <p:cNvSpPr/>
          <p:nvPr userDrawn="1"/>
        </p:nvSpPr>
        <p:spPr>
          <a:xfrm>
            <a:off x="7620000" y="120991"/>
            <a:ext cx="1524000" cy="264695"/>
          </a:xfrm>
          <a:prstGeom prst="rect">
            <a:avLst/>
          </a:prstGeom>
          <a:solidFill>
            <a:srgbClr val="197C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082398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Date Placeholder 2"/>
          <p:cNvSpPr>
            <a:spLocks noGrp="1"/>
          </p:cNvSpPr>
          <p:nvPr>
            <p:ph type="dt" sz="half" idx="10"/>
          </p:nvPr>
        </p:nvSpPr>
        <p:spPr/>
        <p:txBody>
          <a:bodyPr/>
          <a:lstStyle/>
          <a:p>
            <a:fld id="{1DBA1616-19C7-4E38-9A13-233F39EC0DD0}" type="datetime1">
              <a:rPr lang="en-AU" smtClean="0"/>
              <a:t>11/11/2022</a:t>
            </a:fld>
            <a:endParaRPr lang="en-AU"/>
          </a:p>
        </p:txBody>
      </p:sp>
      <p:sp>
        <p:nvSpPr>
          <p:cNvPr id="4" name="Footer Placeholder 3"/>
          <p:cNvSpPr>
            <a:spLocks noGrp="1"/>
          </p:cNvSpPr>
          <p:nvPr>
            <p:ph type="ftr" sz="quarter" idx="11"/>
          </p:nvPr>
        </p:nvSpPr>
        <p:spPr/>
        <p:txBody>
          <a:bodyPr/>
          <a:lstStyle/>
          <a:p>
            <a:r>
              <a:rPr lang="en-AU"/>
              <a:t>Add presentation title</a:t>
            </a:r>
          </a:p>
        </p:txBody>
      </p:sp>
      <p:sp>
        <p:nvSpPr>
          <p:cNvPr id="5" name="Slide Number Placeholder 4"/>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197946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E98AF-2D3F-4A72-B7CB-817A3735C49E}" type="datetime1">
              <a:rPr lang="en-AU" smtClean="0"/>
              <a:t>11/11/2022</a:t>
            </a:fld>
            <a:endParaRPr lang="en-AU"/>
          </a:p>
        </p:txBody>
      </p:sp>
      <p:sp>
        <p:nvSpPr>
          <p:cNvPr id="3" name="Footer Placeholder 2"/>
          <p:cNvSpPr>
            <a:spLocks noGrp="1"/>
          </p:cNvSpPr>
          <p:nvPr>
            <p:ph type="ftr" sz="quarter" idx="11"/>
          </p:nvPr>
        </p:nvSpPr>
        <p:spPr/>
        <p:txBody>
          <a:bodyPr/>
          <a:lstStyle/>
          <a:p>
            <a:r>
              <a:rPr lang="en-AU"/>
              <a:t>Add presentation title</a:t>
            </a:r>
          </a:p>
        </p:txBody>
      </p:sp>
      <p:sp>
        <p:nvSpPr>
          <p:cNvPr id="4" name="Slide Number Placeholder 3"/>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2030311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6A3211-25BC-4AC1-9411-41AA11CD8480}" type="datetimeFigureOut">
              <a:rPr lang="en-AU" smtClean="0">
                <a:solidFill>
                  <a:srgbClr val="3494BA"/>
                </a:solidFill>
              </a:rPr>
              <a:pPr/>
              <a:t>11/11/2022</a:t>
            </a:fld>
            <a:endParaRPr lang="en-AU">
              <a:solidFill>
                <a:srgbClr val="3494BA"/>
              </a:solidFill>
            </a:endParaRPr>
          </a:p>
        </p:txBody>
      </p:sp>
      <p:sp>
        <p:nvSpPr>
          <p:cNvPr id="8" name="Footer Placeholder 7"/>
          <p:cNvSpPr>
            <a:spLocks noGrp="1"/>
          </p:cNvSpPr>
          <p:nvPr>
            <p:ph type="ftr" sz="quarter" idx="11"/>
          </p:nvPr>
        </p:nvSpPr>
        <p:spPr/>
        <p:txBody>
          <a:bodyPr/>
          <a:lstStyle/>
          <a:p>
            <a:endParaRPr lang="en-AU">
              <a:solidFill>
                <a:srgbClr val="3494BA"/>
              </a:solidFill>
            </a:endParaRPr>
          </a:p>
        </p:txBody>
      </p:sp>
      <p:sp>
        <p:nvSpPr>
          <p:cNvPr id="9" name="Slide Number Placeholder 8"/>
          <p:cNvSpPr>
            <a:spLocks noGrp="1"/>
          </p:cNvSpPr>
          <p:nvPr>
            <p:ph type="sldNum" sz="quarter" idx="12"/>
          </p:nvPr>
        </p:nvSpPr>
        <p:spPr/>
        <p:txBody>
          <a:bodyPr/>
          <a:lstStyle/>
          <a:p>
            <a:fld id="{55462483-085F-4F91-9DEC-B83346E637ED}" type="slidenum">
              <a:rPr lang="en-AU" smtClean="0">
                <a:solidFill>
                  <a:srgbClr val="3494BA"/>
                </a:solidFill>
              </a:rPr>
              <a:pPr/>
              <a:t>‹#›</a:t>
            </a:fld>
            <a:endParaRPr lang="en-AU">
              <a:solidFill>
                <a:srgbClr val="3494BA"/>
              </a:solidFill>
            </a:endParaRPr>
          </a:p>
        </p:txBody>
      </p:sp>
    </p:spTree>
    <p:extLst>
      <p:ext uri="{BB962C8B-B14F-4D97-AF65-F5344CB8AC3E}">
        <p14:creationId xmlns:p14="http://schemas.microsoft.com/office/powerpoint/2010/main" val="355505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8650" y="1816769"/>
            <a:ext cx="7886700" cy="1729289"/>
          </a:xfrm>
        </p:spPr>
        <p:txBody>
          <a:bodyPr anchor="b">
            <a:noAutofit/>
          </a:bodyPr>
          <a:lstStyle>
            <a:lvl1pPr algn="l">
              <a:defRPr sz="44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28650" y="3987046"/>
            <a:ext cx="6858000" cy="1655762"/>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E4E70352-FC4C-4D7C-BC0D-F00393C21839}" type="datetime1">
              <a:rPr lang="en-AU" smtClean="0"/>
              <a:pPr/>
              <a:t>11/11/2022</a:t>
            </a:fld>
            <a:endParaRPr lang="en-AU"/>
          </a:p>
        </p:txBody>
      </p:sp>
      <p:sp>
        <p:nvSpPr>
          <p:cNvPr id="5" name="Footer Placeholder 4"/>
          <p:cNvSpPr>
            <a:spLocks noGrp="1"/>
          </p:cNvSpPr>
          <p:nvPr>
            <p:ph type="ftr" sz="quarter" idx="11"/>
          </p:nvPr>
        </p:nvSpPr>
        <p:spPr/>
        <p:txBody>
          <a:bodyPr/>
          <a:lstStyle>
            <a:lvl1pPr>
              <a:defRPr>
                <a:solidFill>
                  <a:schemeClr val="tx1"/>
                </a:solidFill>
              </a:defRPr>
            </a:lvl1pPr>
          </a:lstStyle>
          <a:p>
            <a:r>
              <a:rPr lang="en-AU"/>
              <a:t>Add presentation title</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23B38093-8BF8-4BF4-AC2A-E226E529FA62}" type="slidenum">
              <a:rPr lang="en-AU" smtClean="0"/>
              <a:pPr/>
              <a:t>‹#›</a:t>
            </a:fld>
            <a:endParaRPr lang="en-AU"/>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649" y="771043"/>
            <a:ext cx="3004595" cy="624306"/>
          </a:xfrm>
          <a:prstGeom prst="rect">
            <a:avLst/>
          </a:prstGeom>
        </p:spPr>
      </p:pic>
      <p:cxnSp>
        <p:nvCxnSpPr>
          <p:cNvPr id="8" name="Straight Connector 7"/>
          <p:cNvCxnSpPr/>
          <p:nvPr userDrawn="1"/>
        </p:nvCxnSpPr>
        <p:spPr>
          <a:xfrm>
            <a:off x="609599" y="3561767"/>
            <a:ext cx="7905751" cy="385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7346"/>
            <a:ext cx="9144000" cy="128337"/>
          </a:xfrm>
          <a:prstGeom prst="rect">
            <a:avLst/>
          </a:prstGeom>
          <a:solidFill>
            <a:srgbClr val="083A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sp>
        <p:nvSpPr>
          <p:cNvPr id="10" name="Rectangle 9"/>
          <p:cNvSpPr/>
          <p:nvPr userDrawn="1"/>
        </p:nvSpPr>
        <p:spPr>
          <a:xfrm>
            <a:off x="7620000" y="120991"/>
            <a:ext cx="1524000" cy="264695"/>
          </a:xfrm>
          <a:prstGeom prst="rect">
            <a:avLst/>
          </a:prstGeom>
          <a:solidFill>
            <a:srgbClr val="083A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118625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solidFill>
            <a:srgbClr val="197C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Date Placeholder 3"/>
          <p:cNvSpPr>
            <a:spLocks noGrp="1"/>
          </p:cNvSpPr>
          <p:nvPr>
            <p:ph type="dt" sz="half" idx="10"/>
          </p:nvPr>
        </p:nvSpPr>
        <p:spPr/>
        <p:txBody>
          <a:bodyPr/>
          <a:lstStyle/>
          <a:p>
            <a:fld id="{9B24B1CD-0340-40B0-B581-3772C3DA5B2E}" type="datetime1">
              <a:rPr lang="en-AU" smtClean="0"/>
              <a:t>11/11/2022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23B38093-8BF8-4BF4-AC2A-E226E529FA62}" type="slidenum">
              <a:rPr lang="en-AU" smtClean="0"/>
              <a:t>‹#›</a:t>
            </a:fld>
            <a:endParaRPr lang="en-AU"/>
          </a:p>
        </p:txBody>
      </p:sp>
      <p:sp>
        <p:nvSpPr>
          <p:cNvPr id="11" name="TextBox 10"/>
          <p:cNvSpPr txBox="1"/>
          <p:nvPr userDrawn="1"/>
        </p:nvSpPr>
        <p:spPr>
          <a:xfrm>
            <a:off x="900641" y="3194727"/>
            <a:ext cx="7342717" cy="1296100"/>
          </a:xfrm>
          <a:prstGeom prst="rect">
            <a:avLst/>
          </a:prstGeom>
          <a:noFill/>
        </p:spPr>
        <p:txBody>
          <a:bodyPr wrap="square" rtlCol="0">
            <a:spAutoFit/>
          </a:bodyPr>
          <a:lstStyle/>
          <a:p>
            <a:pPr algn="ctr"/>
            <a:r>
              <a:rPr lang="en-AU" sz="1800" kern="1200" dirty="0">
                <a:solidFill>
                  <a:schemeClr val="bg1"/>
                </a:solidFill>
                <a:effectLst/>
                <a:latin typeface="+mn-lt"/>
                <a:ea typeface="+mn-ea"/>
                <a:cs typeface="+mn-cs"/>
              </a:rPr>
              <a:t>Our department recognises the First Peoples of this nation and their ongoing connection to culture and country. We acknowledge First Nations Peoples as the Traditional Owners, Custodians and Lore Keepers of the world's oldest living culture and pay respects to their Elders past, present and emerging.</a:t>
            </a:r>
          </a:p>
          <a:p>
            <a:pPr algn="ctr"/>
            <a:endParaRPr lang="en-AU" dirty="0">
              <a:solidFill>
                <a:schemeClr val="bg1"/>
              </a:solidFill>
            </a:endParaRPr>
          </a:p>
        </p:txBody>
      </p:sp>
      <p:sp>
        <p:nvSpPr>
          <p:cNvPr id="13" name="TextBox 12"/>
          <p:cNvSpPr txBox="1"/>
          <p:nvPr userDrawn="1"/>
        </p:nvSpPr>
        <p:spPr>
          <a:xfrm>
            <a:off x="927664" y="2439104"/>
            <a:ext cx="7288670" cy="567044"/>
          </a:xfrm>
          <a:prstGeom prst="rect">
            <a:avLst/>
          </a:prstGeom>
          <a:noFill/>
        </p:spPr>
        <p:txBody>
          <a:bodyPr wrap="square" rtlCol="0">
            <a:spAutoFit/>
          </a:bodyPr>
          <a:lstStyle/>
          <a:p>
            <a:pPr algn="ctr"/>
            <a:r>
              <a:rPr lang="en-US" sz="3600" dirty="0">
                <a:solidFill>
                  <a:schemeClr val="bg1"/>
                </a:solidFill>
              </a:rPr>
              <a:t>Acknowledgement of Country</a:t>
            </a:r>
            <a:endParaRPr lang="en-AU" sz="3600" dirty="0">
              <a:solidFill>
                <a:schemeClr val="bg1"/>
              </a:solidFill>
            </a:endParaRPr>
          </a:p>
        </p:txBody>
      </p:sp>
    </p:spTree>
    <p:extLst>
      <p:ext uri="{BB962C8B-B14F-4D97-AF65-F5344CB8AC3E}">
        <p14:creationId xmlns:p14="http://schemas.microsoft.com/office/powerpoint/2010/main" val="396556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solidFill>
            <a:srgbClr val="197C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623888" y="1709739"/>
            <a:ext cx="7886700" cy="2852737"/>
          </a:xfrm>
        </p:spPr>
        <p:txBody>
          <a:bodyPr anchor="b">
            <a:noAutofit/>
          </a:bodyPr>
          <a:lstStyle>
            <a:lvl1pPr>
              <a:defRPr sz="44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716379"/>
            <a:ext cx="7886700" cy="137327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24B1CD-0340-40B0-B581-3772C3DA5B2E}" type="datetime1">
              <a:rPr lang="en-AU" smtClean="0"/>
              <a:t>11/11/2022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23B38093-8BF8-4BF4-AC2A-E226E529FA62}" type="slidenum">
              <a:rPr lang="en-AU" smtClean="0"/>
              <a:t>‹#›</a:t>
            </a:fld>
            <a:endParaRPr lang="en-AU"/>
          </a:p>
        </p:txBody>
      </p:sp>
      <p:cxnSp>
        <p:nvCxnSpPr>
          <p:cNvPr id="8" name="Straight Connector 7"/>
          <p:cNvCxnSpPr/>
          <p:nvPr userDrawn="1"/>
        </p:nvCxnSpPr>
        <p:spPr>
          <a:xfrm>
            <a:off x="609599" y="4582681"/>
            <a:ext cx="7920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2726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623888" y="1709739"/>
            <a:ext cx="7886700" cy="2852737"/>
          </a:xfrm>
        </p:spPr>
        <p:txBody>
          <a:bodyPr anchor="b">
            <a:noAutofit/>
          </a:bodyPr>
          <a:lstStyle>
            <a:lvl1pPr>
              <a:defRPr sz="44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716379"/>
            <a:ext cx="7886700" cy="137327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372730-944E-48F0-A209-8A595AA1B940}" type="datetime1">
              <a:rPr lang="en-AU" smtClean="0"/>
              <a:t>11/11/2022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23B38093-8BF8-4BF4-AC2A-E226E529FA62}" type="slidenum">
              <a:rPr lang="en-AU" smtClean="0"/>
              <a:t>‹#›</a:t>
            </a:fld>
            <a:endParaRPr lang="en-AU"/>
          </a:p>
        </p:txBody>
      </p:sp>
      <p:cxnSp>
        <p:nvCxnSpPr>
          <p:cNvPr id="8" name="Straight Connector 7"/>
          <p:cNvCxnSpPr/>
          <p:nvPr userDrawn="1"/>
        </p:nvCxnSpPr>
        <p:spPr>
          <a:xfrm>
            <a:off x="609599" y="4582681"/>
            <a:ext cx="7920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6770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solidFill>
            <a:srgbClr val="197C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2" name="Title 1"/>
          <p:cNvSpPr>
            <a:spLocks noGrp="1"/>
          </p:cNvSpPr>
          <p:nvPr>
            <p:ph type="title" hasCustomPrompt="1"/>
          </p:nvPr>
        </p:nvSpPr>
        <p:spPr>
          <a:xfrm>
            <a:off x="628650" y="365126"/>
            <a:ext cx="7886700" cy="1325563"/>
          </a:xfrm>
        </p:spPr>
        <p:txBody>
          <a:bodyPr anchor="b" anchorCtr="0">
            <a:noAutofit/>
          </a:bodyPr>
          <a:lstStyle>
            <a:lvl1pPr>
              <a:defRPr/>
            </a:lvl1pPr>
          </a:lstStyle>
          <a:p>
            <a:r>
              <a:rPr lang="en-US" dirty="0"/>
              <a:t>Contact us</a:t>
            </a:r>
          </a:p>
        </p:txBody>
      </p:sp>
      <p:sp>
        <p:nvSpPr>
          <p:cNvPr id="3" name="Date Placeholder 2"/>
          <p:cNvSpPr>
            <a:spLocks noGrp="1"/>
          </p:cNvSpPr>
          <p:nvPr>
            <p:ph type="dt" sz="half" idx="10"/>
          </p:nvPr>
        </p:nvSpPr>
        <p:spPr/>
        <p:txBody>
          <a:bodyPr/>
          <a:lstStyle/>
          <a:p>
            <a:fld id="{0DA29BB2-2816-47AD-8195-E867B448AB5C}" type="datetime1">
              <a:rPr lang="en-AU" smtClean="0"/>
              <a:t>11/11/2022</a:t>
            </a:fld>
            <a:endParaRPr lang="en-AU"/>
          </a:p>
        </p:txBody>
      </p:sp>
      <p:sp>
        <p:nvSpPr>
          <p:cNvPr id="4" name="Footer Placeholder 3"/>
          <p:cNvSpPr>
            <a:spLocks noGrp="1"/>
          </p:cNvSpPr>
          <p:nvPr>
            <p:ph type="ftr" sz="quarter" idx="11"/>
          </p:nvPr>
        </p:nvSpPr>
        <p:spPr/>
        <p:txBody>
          <a:bodyPr/>
          <a:lstStyle/>
          <a:p>
            <a:r>
              <a:rPr lang="en-AU"/>
              <a:t>Add presentation title</a:t>
            </a:r>
          </a:p>
        </p:txBody>
      </p:sp>
      <p:sp>
        <p:nvSpPr>
          <p:cNvPr id="5" name="Slide Number Placeholder 4"/>
          <p:cNvSpPr>
            <a:spLocks noGrp="1"/>
          </p:cNvSpPr>
          <p:nvPr>
            <p:ph type="sldNum" sz="quarter" idx="12"/>
          </p:nvPr>
        </p:nvSpPr>
        <p:spPr/>
        <p:txBody>
          <a:bodyPr/>
          <a:lstStyle/>
          <a:p>
            <a:fld id="{23B38093-8BF8-4BF4-AC2A-E226E529FA62}" type="slidenum">
              <a:rPr lang="en-AU" smtClean="0"/>
              <a:t>‹#›</a:t>
            </a:fld>
            <a:endParaRPr lang="en-AU"/>
          </a:p>
        </p:txBody>
      </p:sp>
      <p:sp>
        <p:nvSpPr>
          <p:cNvPr id="7" name="Text Placeholder 6"/>
          <p:cNvSpPr>
            <a:spLocks noGrp="1"/>
          </p:cNvSpPr>
          <p:nvPr>
            <p:ph type="body" sz="quarter" idx="13" hasCustomPrompt="1"/>
          </p:nvPr>
        </p:nvSpPr>
        <p:spPr>
          <a:xfrm>
            <a:off x="628650" y="2707105"/>
            <a:ext cx="7886700" cy="3296820"/>
          </a:xfrm>
        </p:spPr>
        <p:txBody>
          <a:bodyPr>
            <a:noAutofit/>
          </a:bodyPr>
          <a:lstStyle>
            <a:lvl1pPr marL="0" indent="0">
              <a:spcBef>
                <a:spcPct val="0"/>
              </a:spcBef>
              <a:spcAft>
                <a:spcPts val="0"/>
              </a:spcAft>
              <a:buNone/>
              <a:defRPr sz="2800"/>
            </a:lvl1pPr>
          </a:lstStyle>
          <a:p>
            <a:pPr marL="0" indent="0">
              <a:spcBef>
                <a:spcPct val="0"/>
              </a:spcBef>
              <a:spcAft>
                <a:spcPts val="1200"/>
              </a:spcAft>
              <a:buNone/>
              <a:defRPr/>
            </a:pPr>
            <a:r>
              <a:rPr lang="en-AU" sz="2400" b="1" dirty="0">
                <a:ea typeface="ＭＳ Ｐゴシック" charset="0"/>
              </a:rPr>
              <a:t>Name</a:t>
            </a:r>
          </a:p>
          <a:p>
            <a:pPr marL="0" indent="0">
              <a:spcBef>
                <a:spcPct val="0"/>
              </a:spcBef>
              <a:spcAft>
                <a:spcPts val="1200"/>
              </a:spcAft>
              <a:buNone/>
              <a:defRPr/>
            </a:pPr>
            <a:r>
              <a:rPr lang="en-AU" sz="2400" b="1" dirty="0">
                <a:ea typeface="ＭＳ Ｐゴシック" charset="0"/>
              </a:rPr>
              <a:t>Division</a:t>
            </a:r>
          </a:p>
          <a:p>
            <a:pPr marL="0" indent="0">
              <a:spcBef>
                <a:spcPct val="0"/>
              </a:spcBef>
              <a:spcAft>
                <a:spcPts val="1200"/>
              </a:spcAft>
              <a:buNone/>
              <a:defRPr/>
            </a:pPr>
            <a:r>
              <a:rPr lang="en-AU" sz="2400" dirty="0">
                <a:ea typeface="ＭＳ Ｐゴシック" charset="0"/>
              </a:rPr>
              <a:t>Phone: +61 2 6213 6000</a:t>
            </a:r>
          </a:p>
          <a:p>
            <a:pPr marL="0" indent="0">
              <a:spcBef>
                <a:spcPct val="0"/>
              </a:spcBef>
              <a:buNone/>
              <a:defRPr/>
            </a:pPr>
            <a:r>
              <a:rPr lang="en-AU" sz="2400" dirty="0"/>
              <a:t>John Gorton Building, King Edward Terrace, Parkes ACT 2600 </a:t>
            </a:r>
            <a:br>
              <a:rPr lang="en-AU" sz="2400" dirty="0"/>
            </a:br>
            <a:r>
              <a:rPr lang="en-AU" sz="2400" dirty="0"/>
              <a:t>GPO Box 2013 Canberra ACT 2601</a:t>
            </a:r>
            <a:endParaRPr lang="en-AU" sz="2400" dirty="0">
              <a:ea typeface="ＭＳ Ｐゴシック" charset="0"/>
            </a:endParaRPr>
          </a:p>
          <a:p>
            <a:pPr marL="0" indent="0">
              <a:spcBef>
                <a:spcPct val="0"/>
              </a:spcBef>
              <a:spcAft>
                <a:spcPts val="1200"/>
              </a:spcAft>
              <a:buNone/>
              <a:defRPr/>
            </a:pPr>
            <a:r>
              <a:rPr lang="en-AU" sz="2400" b="1" dirty="0">
                <a:ea typeface="ＭＳ Ｐゴシック" charset="0"/>
              </a:rPr>
              <a:t>cceew.gov.au</a:t>
            </a:r>
          </a:p>
        </p:txBody>
      </p:sp>
    </p:spTree>
    <p:extLst>
      <p:ext uri="{BB962C8B-B14F-4D97-AF65-F5344CB8AC3E}">
        <p14:creationId xmlns:p14="http://schemas.microsoft.com/office/powerpoint/2010/main" val="167387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a:xfrm>
            <a:off x="628650" y="1440614"/>
            <a:ext cx="7886700" cy="4351338"/>
          </a:xfrm>
        </p:spPr>
        <p:txBody>
          <a:body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874C3A65-BA76-40F9-9D0F-569340985753}" type="datetime1">
              <a:rPr lang="en-AU" smtClean="0"/>
              <a:t>11/11/2022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1573390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3600"/>
            </a:lvl1pPr>
          </a:lstStyle>
          <a:p>
            <a:r>
              <a:rPr lang="en-US" dirty="0"/>
              <a:t>Click to edit Master title style</a:t>
            </a:r>
            <a:endParaRPr lang="en-AU" dirty="0"/>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313CA50-8378-4769-ABAA-D48ABD9113CE}" type="datetime1">
              <a:rPr lang="en-AU" smtClean="0"/>
              <a:t>11/11/2022</a:t>
            </a:fld>
            <a:endParaRPr lang="en-AU"/>
          </a:p>
        </p:txBody>
      </p:sp>
      <p:sp>
        <p:nvSpPr>
          <p:cNvPr id="5" name="Footer Placeholder 4"/>
          <p:cNvSpPr>
            <a:spLocks noGrp="1"/>
          </p:cNvSpPr>
          <p:nvPr>
            <p:ph type="ftr" sz="quarter" idx="11"/>
          </p:nvPr>
        </p:nvSpPr>
        <p:spPr/>
        <p:txBody>
          <a:bodyPr/>
          <a:lstStyle/>
          <a:p>
            <a:r>
              <a:rPr lang="en-AU"/>
              <a:t>Add presentation title</a:t>
            </a:r>
          </a:p>
        </p:txBody>
      </p:sp>
      <p:sp>
        <p:nvSpPr>
          <p:cNvPr id="6" name="Slide Number Placeholder 5"/>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379187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28650" y="1431763"/>
            <a:ext cx="3867150" cy="4351338"/>
          </a:xfrm>
        </p:spPr>
        <p:txBody>
          <a:bodyPr/>
          <a:lstStyle>
            <a:lvl1pPr>
              <a:defRPr sz="2800"/>
            </a:lvl1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4648200" y="1431763"/>
            <a:ext cx="3867150" cy="4351338"/>
          </a:xfrm>
        </p:spPr>
        <p:txBody>
          <a:bodyPr/>
          <a:lstStyle/>
          <a:p>
            <a:pPr lvl="0"/>
            <a:r>
              <a:rPr lang="en-US" dirty="0"/>
              <a:t>Click to edit Master text styles</a:t>
            </a:r>
          </a:p>
          <a:p>
            <a:pPr lvl="1"/>
            <a:r>
              <a:rPr lang="en-US" dirty="0"/>
              <a:t>Second level</a:t>
            </a:r>
          </a:p>
        </p:txBody>
      </p:sp>
      <p:sp>
        <p:nvSpPr>
          <p:cNvPr id="5" name="Date Placeholder 4"/>
          <p:cNvSpPr>
            <a:spLocks noGrp="1"/>
          </p:cNvSpPr>
          <p:nvPr>
            <p:ph type="dt" sz="half" idx="10"/>
          </p:nvPr>
        </p:nvSpPr>
        <p:spPr/>
        <p:txBody>
          <a:bodyPr/>
          <a:lstStyle/>
          <a:p>
            <a:fld id="{9DBF7EFF-8449-465F-B626-3FD9F25C8E6F}" type="datetime1">
              <a:rPr lang="en-AU" smtClean="0"/>
              <a:t>11/11/2022</a:t>
            </a:fld>
            <a:endParaRPr lang="en-AU"/>
          </a:p>
        </p:txBody>
      </p:sp>
      <p:sp>
        <p:nvSpPr>
          <p:cNvPr id="6" name="Footer Placeholder 5"/>
          <p:cNvSpPr>
            <a:spLocks noGrp="1"/>
          </p:cNvSpPr>
          <p:nvPr>
            <p:ph type="ftr" sz="quarter" idx="11"/>
          </p:nvPr>
        </p:nvSpPr>
        <p:spPr/>
        <p:txBody>
          <a:bodyPr/>
          <a:lstStyle/>
          <a:p>
            <a:r>
              <a:rPr lang="en-AU"/>
              <a:t>Add presentation title</a:t>
            </a:r>
          </a:p>
        </p:txBody>
      </p:sp>
      <p:sp>
        <p:nvSpPr>
          <p:cNvPr id="7" name="Slide Number Placeholder 6"/>
          <p:cNvSpPr>
            <a:spLocks noGrp="1"/>
          </p:cNvSpPr>
          <p:nvPr>
            <p:ph type="sldNum" sz="quarter" idx="12"/>
          </p:nvPr>
        </p:nvSpPr>
        <p:spPr/>
        <p:txBody>
          <a:bodyPr/>
          <a:lstStyle/>
          <a:p>
            <a:fld id="{41B496C2-AD0A-47B1-87B8-8823CEABB737}" type="slidenum">
              <a:rPr lang="en-AU" smtClean="0"/>
              <a:t>‹#›</a:t>
            </a:fld>
            <a:endParaRPr lang="en-AU"/>
          </a:p>
        </p:txBody>
      </p:sp>
    </p:spTree>
    <p:extLst>
      <p:ext uri="{BB962C8B-B14F-4D97-AF65-F5344CB8AC3E}">
        <p14:creationId xmlns:p14="http://schemas.microsoft.com/office/powerpoint/2010/main" val="1951538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83F5FDC7-7391-4268-9A4A-EF70E2BA68F3}" type="datetime1">
              <a:rPr lang="en-AU" smtClean="0"/>
              <a:t>11/11/2022</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r>
              <a:rPr lang="en-AU"/>
              <a:t>Add presentation title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23B38093-8BF8-4BF4-AC2A-E226E529FA62}" type="slidenum">
              <a:rPr lang="en-AU" smtClean="0"/>
              <a:pPr/>
              <a:t>‹#›</a:t>
            </a:fld>
            <a:endParaRPr lang="en-AU"/>
          </a:p>
        </p:txBody>
      </p:sp>
    </p:spTree>
    <p:extLst>
      <p:ext uri="{BB962C8B-B14F-4D97-AF65-F5344CB8AC3E}">
        <p14:creationId xmlns:p14="http://schemas.microsoft.com/office/powerpoint/2010/main" val="3123505929"/>
      </p:ext>
    </p:extLst>
  </p:cSld>
  <p:clrMap bg1="lt1" tx1="dk1" bg2="lt2" tx2="dk2" accent1="accent1" accent2="accent2" accent3="accent3" accent4="accent4" accent5="accent5" accent6="accent6" hlink="hlink" folHlink="folHlink"/>
  <p:sldLayoutIdLst>
    <p:sldLayoutId id="2147483661" r:id="rId1"/>
    <p:sldLayoutId id="2147483681" r:id="rId2"/>
    <p:sldLayoutId id="2147483682" r:id="rId3"/>
    <p:sldLayoutId id="2147483663" r:id="rId4"/>
    <p:sldLayoutId id="2147483672" r:id="rId5"/>
    <p:sldLayoutId id="2147483666" r:id="rId6"/>
  </p:sldLayoutIdLst>
  <p:hf hdr="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01222"/>
            <a:ext cx="7886700" cy="910221"/>
          </a:xfrm>
          <a:prstGeom prst="rect">
            <a:avLst/>
          </a:prstGeom>
        </p:spPr>
        <p:txBody>
          <a:bodyPr vert="horz" lIns="91440" tIns="45720" rIns="91440" bIns="45720" rtlCol="0" anchor="t" anchorCtr="0">
            <a:noAutofit/>
          </a:bodyPr>
          <a:lstStyle/>
          <a:p>
            <a:r>
              <a:rPr lang="en-US" dirty="0"/>
              <a:t>Click to edit Master title style</a:t>
            </a:r>
            <a:endParaRPr lang="en-AU" dirty="0"/>
          </a:p>
        </p:txBody>
      </p:sp>
      <p:sp>
        <p:nvSpPr>
          <p:cNvPr id="3" name="Text Placeholder 2"/>
          <p:cNvSpPr>
            <a:spLocks noGrp="1"/>
          </p:cNvSpPr>
          <p:nvPr>
            <p:ph type="body" idx="1"/>
          </p:nvPr>
        </p:nvSpPr>
        <p:spPr>
          <a:xfrm>
            <a:off x="628650" y="1464678"/>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bg2"/>
                </a:solidFill>
              </a:defRPr>
            </a:lvl1pPr>
          </a:lstStyle>
          <a:p>
            <a:fld id="{80804688-259C-4C7E-8444-A4013EAB6CEA}" type="datetime1">
              <a:rPr lang="en-AU" smtClean="0"/>
              <a:t>11/11/2022</a:t>
            </a:fld>
            <a:endParaRPr lang="en-AU"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bg2"/>
                </a:solidFill>
              </a:defRPr>
            </a:lvl1pPr>
          </a:lstStyle>
          <a:p>
            <a:r>
              <a:rPr lang="en-AU"/>
              <a:t>Add presentation title</a:t>
            </a: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bg2"/>
                </a:solidFill>
              </a:defRPr>
            </a:lvl1pPr>
          </a:lstStyle>
          <a:p>
            <a:fld id="{41B496C2-AD0A-47B1-87B8-8823CEABB737}" type="slidenum">
              <a:rPr lang="en-AU" smtClean="0"/>
              <a:pPr/>
              <a:t>‹#›</a:t>
            </a:fld>
            <a:endParaRPr lang="en-AU"/>
          </a:p>
        </p:txBody>
      </p:sp>
    </p:spTree>
    <p:extLst>
      <p:ext uri="{BB962C8B-B14F-4D97-AF65-F5344CB8AC3E}">
        <p14:creationId xmlns:p14="http://schemas.microsoft.com/office/powerpoint/2010/main" val="14771888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9" r:id="rId4"/>
    <p:sldLayoutId id="2147483680" r:id="rId5"/>
    <p:sldLayoutId id="2147483683" r:id="rId6"/>
  </p:sldLayoutIdLst>
  <p:hf hdr="0"/>
  <p:txStyles>
    <p:titleStyle>
      <a:lvl1pPr algn="l" defTabSz="914400" rtl="0" eaLnBrk="1" latinLnBrk="0" hangingPunct="1">
        <a:lnSpc>
          <a:spcPct val="90000"/>
        </a:lnSpc>
        <a:spcBef>
          <a:spcPct val="0"/>
        </a:spcBef>
        <a:buNone/>
        <a:defRPr sz="3600" b="1" kern="1200">
          <a:solidFill>
            <a:srgbClr val="197C7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hyperlink" Target="mailto:hydrogenregulatoryreview@industry.gov.a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National Hydrogen Regulatory review</a:t>
            </a:r>
          </a:p>
        </p:txBody>
      </p:sp>
      <p:sp>
        <p:nvSpPr>
          <p:cNvPr id="3" name="Subtitle 2"/>
          <p:cNvSpPr>
            <a:spLocks noGrp="1"/>
          </p:cNvSpPr>
          <p:nvPr>
            <p:ph type="subTitle" idx="1"/>
          </p:nvPr>
        </p:nvSpPr>
        <p:spPr>
          <a:xfrm>
            <a:off x="628650" y="3987046"/>
            <a:ext cx="7886700" cy="1109610"/>
          </a:xfrm>
        </p:spPr>
        <p:txBody>
          <a:bodyPr/>
          <a:lstStyle/>
          <a:p>
            <a:r>
              <a:rPr lang="en-AU" dirty="0"/>
              <a:t>Industry consultation November 2022 </a:t>
            </a:r>
          </a:p>
        </p:txBody>
      </p:sp>
      <p:sp>
        <p:nvSpPr>
          <p:cNvPr id="4" name="TextBox 3"/>
          <p:cNvSpPr txBox="1"/>
          <p:nvPr/>
        </p:nvSpPr>
        <p:spPr>
          <a:xfrm>
            <a:off x="628650" y="5853039"/>
            <a:ext cx="7854846" cy="369332"/>
          </a:xfrm>
          <a:prstGeom prst="rect">
            <a:avLst/>
          </a:prstGeom>
          <a:noFill/>
        </p:spPr>
        <p:txBody>
          <a:bodyPr wrap="square" rtlCol="0">
            <a:spAutoFit/>
          </a:bodyPr>
          <a:lstStyle/>
          <a:p>
            <a:pPr algn="ctr"/>
            <a:r>
              <a:rPr lang="en-AU" b="1" dirty="0">
                <a:solidFill>
                  <a:schemeClr val="bg1"/>
                </a:solidFill>
              </a:rPr>
              <a:t>DCCEEW.gov.au</a:t>
            </a:r>
            <a:endParaRPr lang="en-AU" dirty="0">
              <a:solidFill>
                <a:schemeClr val="bg1"/>
              </a:solidFill>
            </a:endParaRPr>
          </a:p>
        </p:txBody>
      </p:sp>
    </p:spTree>
    <p:extLst>
      <p:ext uri="{BB962C8B-B14F-4D97-AF65-F5344CB8AC3E}">
        <p14:creationId xmlns:p14="http://schemas.microsoft.com/office/powerpoint/2010/main" val="2832058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E98AF-2D3F-4A72-B7CB-817A3735C49E}" type="datetime1">
              <a:rPr lang="en-AU" smtClean="0"/>
              <a:t>11/11/2022</a:t>
            </a:fld>
            <a:endParaRPr lang="en-AU"/>
          </a:p>
        </p:txBody>
      </p:sp>
      <p:sp>
        <p:nvSpPr>
          <p:cNvPr id="3" name="Footer Placeholder 2"/>
          <p:cNvSpPr>
            <a:spLocks noGrp="1"/>
          </p:cNvSpPr>
          <p:nvPr>
            <p:ph type="ftr" sz="quarter" idx="11"/>
          </p:nvPr>
        </p:nvSpPr>
        <p:spPr/>
        <p:txBody>
          <a:bodyPr/>
          <a:lstStyle/>
          <a:p>
            <a:r>
              <a:rPr lang="en-AU" dirty="0" smtClean="0"/>
              <a:t>National Hydrogen Regulatory Review</a:t>
            </a:r>
            <a:endParaRPr lang="en-AU" dirty="0"/>
          </a:p>
        </p:txBody>
      </p:sp>
      <p:sp>
        <p:nvSpPr>
          <p:cNvPr id="4" name="Slide Number Placeholder 3"/>
          <p:cNvSpPr>
            <a:spLocks noGrp="1"/>
          </p:cNvSpPr>
          <p:nvPr>
            <p:ph type="sldNum" sz="quarter" idx="12"/>
          </p:nvPr>
        </p:nvSpPr>
        <p:spPr/>
        <p:txBody>
          <a:bodyPr/>
          <a:lstStyle/>
          <a:p>
            <a:fld id="{41B496C2-AD0A-47B1-87B8-8823CEABB737}" type="slidenum">
              <a:rPr lang="en-AU" smtClean="0"/>
              <a:t>10</a:t>
            </a:fld>
            <a:endParaRPr lang="en-AU"/>
          </a:p>
        </p:txBody>
      </p:sp>
      <p:pic>
        <p:nvPicPr>
          <p:cNvPr id="5" name="Picture 4"/>
          <p:cNvPicPr>
            <a:picLocks noChangeAspect="1"/>
          </p:cNvPicPr>
          <p:nvPr/>
        </p:nvPicPr>
        <p:blipFill>
          <a:blip r:embed="rId2"/>
          <a:stretch>
            <a:fillRect/>
          </a:stretch>
        </p:blipFill>
        <p:spPr>
          <a:xfrm>
            <a:off x="534737" y="358274"/>
            <a:ext cx="8336548" cy="4946315"/>
          </a:xfrm>
          <a:prstGeom prst="rect">
            <a:avLst/>
          </a:prstGeom>
        </p:spPr>
      </p:pic>
    </p:spTree>
    <p:extLst>
      <p:ext uri="{BB962C8B-B14F-4D97-AF65-F5344CB8AC3E}">
        <p14:creationId xmlns:p14="http://schemas.microsoft.com/office/powerpoint/2010/main" val="388818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nvPr>
        </p:nvSpPr>
        <p:spPr>
          <a:xfrm>
            <a:off x="628650" y="1131094"/>
            <a:ext cx="7886700" cy="2108409"/>
          </a:xfrm>
          <a:solidFill>
            <a:schemeClr val="accent4">
              <a:lumMod val="40000"/>
              <a:lumOff val="60000"/>
            </a:schemeClr>
          </a:solidFill>
        </p:spPr>
        <p:txBody>
          <a:bodyPr>
            <a:normAutofit/>
          </a:bodyPr>
          <a:lstStyle/>
          <a:p>
            <a:r>
              <a:rPr lang="en-AU" sz="2700" dirty="0">
                <a:latin typeface="+mj-ea"/>
                <a:cs typeface="+mj-ea"/>
              </a:rPr>
              <a:t>Roads leading to Rome</a:t>
            </a:r>
            <a:br>
              <a:rPr lang="en-AU" sz="2700" dirty="0">
                <a:latin typeface="+mj-ea"/>
                <a:cs typeface="+mj-ea"/>
              </a:rPr>
            </a:br>
            <a:r>
              <a:rPr lang="en-AU" sz="1800" dirty="0">
                <a:solidFill>
                  <a:srgbClr val="000000"/>
                </a:solidFill>
              </a:rPr>
              <a:t>If you add a lot of little regulatory reform up, do you get to zero faster?</a:t>
            </a:r>
            <a:br>
              <a:rPr lang="en-AU" sz="1800" dirty="0">
                <a:solidFill>
                  <a:srgbClr val="000000"/>
                </a:solidFill>
              </a:rPr>
            </a:br>
            <a:r>
              <a:rPr lang="en-AU" sz="1800" dirty="0">
                <a:solidFill>
                  <a:srgbClr val="000000"/>
                </a:solidFill>
              </a:rPr>
              <a:t/>
            </a:r>
            <a:br>
              <a:rPr lang="en-AU" sz="1800" dirty="0">
                <a:solidFill>
                  <a:srgbClr val="000000"/>
                </a:solidFill>
              </a:rPr>
            </a:br>
            <a:r>
              <a:rPr lang="en-AU" sz="1800" dirty="0">
                <a:solidFill>
                  <a:srgbClr val="000000"/>
                </a:solidFill>
              </a:rPr>
              <a:t>We want to hear from you so that we can have a world leading, hydrogen best practice regulatory framework that meets industry needs.</a:t>
            </a:r>
            <a:br>
              <a:rPr lang="en-AU" sz="1800" dirty="0">
                <a:solidFill>
                  <a:srgbClr val="000000"/>
                </a:solidFill>
              </a:rPr>
            </a:br>
            <a:r>
              <a:rPr lang="en-AU" sz="1800" dirty="0">
                <a:solidFill>
                  <a:srgbClr val="000000"/>
                </a:solidFill>
              </a:rPr>
              <a:t/>
            </a:r>
            <a:br>
              <a:rPr lang="en-AU" sz="1800" dirty="0">
                <a:solidFill>
                  <a:srgbClr val="000000"/>
                </a:solidFill>
              </a:rPr>
            </a:br>
            <a:r>
              <a:rPr lang="en-AU" sz="1800" dirty="0">
                <a:solidFill>
                  <a:srgbClr val="FF0000"/>
                </a:solidFill>
              </a:rPr>
              <a:t>Link to survey</a:t>
            </a:r>
          </a:p>
        </p:txBody>
      </p:sp>
      <p:graphicFrame>
        <p:nvGraphicFramePr>
          <p:cNvPr id="3" name="Diagram 2"/>
          <p:cNvGraphicFramePr/>
          <p:nvPr>
            <p:extLst/>
          </p:nvPr>
        </p:nvGraphicFramePr>
        <p:xfrm>
          <a:off x="529167" y="3189817"/>
          <a:ext cx="7846995" cy="2048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7022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Date Placeholder 2"/>
          <p:cNvSpPr>
            <a:spLocks noGrp="1"/>
          </p:cNvSpPr>
          <p:nvPr>
            <p:ph type="dt" sz="half" idx="10"/>
          </p:nvPr>
        </p:nvSpPr>
        <p:spPr/>
        <p:txBody>
          <a:bodyPr/>
          <a:lstStyle/>
          <a:p>
            <a:fld id="{56EC33EF-3D43-4990-9C2C-4BC0D7D8A05B}" type="datetime1">
              <a:rPr lang="en-AU" smtClean="0"/>
              <a:t>11/11/2022</a:t>
            </a:fld>
            <a:endParaRPr lang="en-AU"/>
          </a:p>
        </p:txBody>
      </p:sp>
      <p:sp>
        <p:nvSpPr>
          <p:cNvPr id="4" name="Footer Placeholder 3"/>
          <p:cNvSpPr>
            <a:spLocks noGrp="1"/>
          </p:cNvSpPr>
          <p:nvPr>
            <p:ph type="ftr" sz="quarter" idx="11"/>
          </p:nvPr>
        </p:nvSpPr>
        <p:spPr/>
        <p:txBody>
          <a:bodyPr/>
          <a:lstStyle/>
          <a:p>
            <a:r>
              <a:rPr lang="en-AU" dirty="0" smtClean="0"/>
              <a:t>National Hydrogen Regulatory Review</a:t>
            </a:r>
            <a:endParaRPr lang="en-AU" dirty="0"/>
          </a:p>
        </p:txBody>
      </p:sp>
      <p:sp>
        <p:nvSpPr>
          <p:cNvPr id="5" name="Slide Number Placeholder 4"/>
          <p:cNvSpPr>
            <a:spLocks noGrp="1"/>
          </p:cNvSpPr>
          <p:nvPr>
            <p:ph type="sldNum" sz="quarter" idx="12"/>
          </p:nvPr>
        </p:nvSpPr>
        <p:spPr/>
        <p:txBody>
          <a:bodyPr/>
          <a:lstStyle/>
          <a:p>
            <a:fld id="{23B38093-8BF8-4BF4-AC2A-E226E529FA62}" type="slidenum">
              <a:rPr lang="en-AU" smtClean="0"/>
              <a:t>12</a:t>
            </a:fld>
            <a:endParaRPr lang="en-AU"/>
          </a:p>
        </p:txBody>
      </p:sp>
      <p:sp>
        <p:nvSpPr>
          <p:cNvPr id="6" name="Text Placeholder 5"/>
          <p:cNvSpPr>
            <a:spLocks noGrp="1"/>
          </p:cNvSpPr>
          <p:nvPr>
            <p:ph type="body" sz="quarter" idx="13"/>
          </p:nvPr>
        </p:nvSpPr>
        <p:spPr/>
        <p:txBody>
          <a:bodyPr/>
          <a:lstStyle/>
          <a:p>
            <a:pPr>
              <a:spcAft>
                <a:spcPts val="600"/>
              </a:spcAft>
              <a:defRPr/>
            </a:pPr>
            <a:r>
              <a:rPr lang="en-AU" b="1" dirty="0" smtClean="0">
                <a:ea typeface="ＭＳ Ｐゴシック" charset="0"/>
              </a:rPr>
              <a:t>Name: Hydrogen Regulatory Review</a:t>
            </a:r>
            <a:endParaRPr lang="en-AU" b="1" dirty="0">
              <a:ea typeface="ＭＳ Ｐゴシック" charset="0"/>
            </a:endParaRPr>
          </a:p>
          <a:p>
            <a:pPr>
              <a:spcAft>
                <a:spcPts val="600"/>
              </a:spcAft>
              <a:defRPr/>
            </a:pPr>
            <a:r>
              <a:rPr lang="en-AU" b="1" dirty="0" smtClean="0">
                <a:ea typeface="ＭＳ Ｐゴシック" charset="0"/>
              </a:rPr>
              <a:t>A joint initiative of the Commonwealth and all state and territory </a:t>
            </a:r>
            <a:r>
              <a:rPr lang="en-AU" b="1" smtClean="0">
                <a:ea typeface="ＭＳ Ｐゴシック" charset="0"/>
              </a:rPr>
              <a:t>energy ministers</a:t>
            </a:r>
            <a:endParaRPr lang="en-AU" b="1" dirty="0">
              <a:ea typeface="ＭＳ Ｐゴシック" charset="0"/>
            </a:endParaRPr>
          </a:p>
          <a:p>
            <a:pPr>
              <a:spcAft>
                <a:spcPts val="600"/>
              </a:spcAft>
              <a:defRPr/>
            </a:pPr>
            <a:r>
              <a:rPr lang="en-AU" dirty="0" smtClean="0">
                <a:ea typeface="ＭＳ Ｐゴシック" charset="0"/>
              </a:rPr>
              <a:t>email: </a:t>
            </a:r>
            <a:r>
              <a:rPr lang="en-AU" dirty="0" smtClean="0">
                <a:ea typeface="ＭＳ Ｐゴシック" charset="0"/>
                <a:hlinkClick r:id="rId2"/>
              </a:rPr>
              <a:t>hydrogenregulatoryreview@industry.gov.au</a:t>
            </a:r>
            <a:endParaRPr lang="en-AU" dirty="0">
              <a:ea typeface="ＭＳ Ｐゴシック" charset="0"/>
            </a:endParaRPr>
          </a:p>
          <a:p>
            <a:pPr>
              <a:spcAft>
                <a:spcPts val="600"/>
              </a:spcAft>
              <a:defRPr/>
            </a:pPr>
            <a:r>
              <a:rPr lang="en-AU" b="1" dirty="0" smtClean="0">
                <a:ea typeface="ＭＳ Ｐゴシック" charset="0"/>
              </a:rPr>
              <a:t>DCCEEW.gov.au</a:t>
            </a:r>
            <a:endParaRPr lang="en-AU" b="1" dirty="0">
              <a:ea typeface="ＭＳ Ｐゴシック" charset="0"/>
            </a:endParaRPr>
          </a:p>
          <a:p>
            <a:endParaRPr lang="en-AU" dirty="0"/>
          </a:p>
        </p:txBody>
      </p:sp>
    </p:spTree>
    <p:extLst>
      <p:ext uri="{BB962C8B-B14F-4D97-AF65-F5344CB8AC3E}">
        <p14:creationId xmlns:p14="http://schemas.microsoft.com/office/powerpoint/2010/main" val="350449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4B1CD-0340-40B0-B581-3772C3DA5B2E}" type="datetime1">
              <a:rPr lang="en-AU" smtClean="0"/>
              <a:t>11/11/2022</a:t>
            </a:fld>
            <a:endParaRPr lang="en-AU"/>
          </a:p>
        </p:txBody>
      </p:sp>
      <p:sp>
        <p:nvSpPr>
          <p:cNvPr id="3" name="Footer Placeholder 2"/>
          <p:cNvSpPr>
            <a:spLocks noGrp="1"/>
          </p:cNvSpPr>
          <p:nvPr>
            <p:ph type="ftr" sz="quarter" idx="11"/>
          </p:nvPr>
        </p:nvSpPr>
        <p:spPr/>
        <p:txBody>
          <a:bodyPr/>
          <a:lstStyle/>
          <a:p>
            <a:r>
              <a:rPr lang="en-AU" dirty="0" smtClean="0"/>
              <a:t>National Hydrogen Regulatory Review</a:t>
            </a:r>
            <a:endParaRPr lang="en-AU" dirty="0"/>
          </a:p>
        </p:txBody>
      </p:sp>
      <p:sp>
        <p:nvSpPr>
          <p:cNvPr id="4" name="Slide Number Placeholder 3"/>
          <p:cNvSpPr>
            <a:spLocks noGrp="1"/>
          </p:cNvSpPr>
          <p:nvPr>
            <p:ph type="sldNum" sz="quarter" idx="12"/>
          </p:nvPr>
        </p:nvSpPr>
        <p:spPr/>
        <p:txBody>
          <a:bodyPr/>
          <a:lstStyle/>
          <a:p>
            <a:fld id="{23B38093-8BF8-4BF4-AC2A-E226E529FA62}" type="slidenum">
              <a:rPr lang="en-AU" smtClean="0"/>
              <a:t>2</a:t>
            </a:fld>
            <a:endParaRPr lang="en-AU"/>
          </a:p>
        </p:txBody>
      </p:sp>
    </p:spTree>
    <p:extLst>
      <p:ext uri="{BB962C8B-B14F-4D97-AF65-F5344CB8AC3E}">
        <p14:creationId xmlns:p14="http://schemas.microsoft.com/office/powerpoint/2010/main" val="364024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Regulatory Review - Overview</a:t>
            </a:r>
            <a:endParaRPr lang="en-AU" dirty="0"/>
          </a:p>
        </p:txBody>
      </p:sp>
      <p:sp>
        <p:nvSpPr>
          <p:cNvPr id="4" name="Date Placeholder 3"/>
          <p:cNvSpPr>
            <a:spLocks noGrp="1"/>
          </p:cNvSpPr>
          <p:nvPr>
            <p:ph type="dt" sz="half" idx="10"/>
          </p:nvPr>
        </p:nvSpPr>
        <p:spPr/>
        <p:txBody>
          <a:bodyPr/>
          <a:lstStyle/>
          <a:p>
            <a:fld id="{23DBE00F-0B69-4FE1-92AA-BD80B3FCA1EA}" type="datetime1">
              <a:rPr lang="en-AU" smtClean="0"/>
              <a:t>11/11/2022</a:t>
            </a:fld>
            <a:endParaRPr lang="en-AU"/>
          </a:p>
        </p:txBody>
      </p:sp>
      <p:sp>
        <p:nvSpPr>
          <p:cNvPr id="5" name="Footer Placeholder 4"/>
          <p:cNvSpPr>
            <a:spLocks noGrp="1"/>
          </p:cNvSpPr>
          <p:nvPr>
            <p:ph type="ftr" sz="quarter" idx="11"/>
          </p:nvPr>
        </p:nvSpPr>
        <p:spPr/>
        <p:txBody>
          <a:bodyPr/>
          <a:lstStyle/>
          <a:p>
            <a:r>
              <a:rPr lang="en-AU" dirty="0" smtClean="0"/>
              <a:t>National Hydrogen Regulatory Review</a:t>
            </a:r>
            <a:endParaRPr lang="en-AU" dirty="0"/>
          </a:p>
        </p:txBody>
      </p:sp>
      <p:sp>
        <p:nvSpPr>
          <p:cNvPr id="6" name="Slide Number Placeholder 5"/>
          <p:cNvSpPr>
            <a:spLocks noGrp="1"/>
          </p:cNvSpPr>
          <p:nvPr>
            <p:ph type="sldNum" sz="quarter" idx="12"/>
          </p:nvPr>
        </p:nvSpPr>
        <p:spPr/>
        <p:txBody>
          <a:bodyPr/>
          <a:lstStyle/>
          <a:p>
            <a:fld id="{23B38093-8BF8-4BF4-AC2A-E226E529FA62}" type="slidenum">
              <a:rPr lang="en-AU" smtClean="0"/>
              <a:t>3</a:t>
            </a:fld>
            <a:endParaRPr lang="en-AU"/>
          </a:p>
        </p:txBody>
      </p:sp>
    </p:spTree>
    <p:extLst>
      <p:ext uri="{BB962C8B-B14F-4D97-AF65-F5344CB8AC3E}">
        <p14:creationId xmlns:p14="http://schemas.microsoft.com/office/powerpoint/2010/main" val="1287306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6273227" y="796758"/>
            <a:ext cx="2588434" cy="5071121"/>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sz="1350" dirty="0">
              <a:solidFill>
                <a:prstClr val="white"/>
              </a:solidFill>
            </a:endParaRPr>
          </a:p>
        </p:txBody>
      </p:sp>
      <p:sp>
        <p:nvSpPr>
          <p:cNvPr id="5" name="Rectangle 4"/>
          <p:cNvSpPr/>
          <p:nvPr/>
        </p:nvSpPr>
        <p:spPr>
          <a:xfrm>
            <a:off x="302558" y="796758"/>
            <a:ext cx="2262263" cy="5074452"/>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prstClr val="white"/>
              </a:solidFill>
            </a:endParaRPr>
          </a:p>
        </p:txBody>
      </p:sp>
      <p:grpSp>
        <p:nvGrpSpPr>
          <p:cNvPr id="58" name="Group 57"/>
          <p:cNvGrpSpPr/>
          <p:nvPr/>
        </p:nvGrpSpPr>
        <p:grpSpPr>
          <a:xfrm>
            <a:off x="280710" y="1721995"/>
            <a:ext cx="1875751" cy="2885655"/>
            <a:chOff x="374280" y="1325712"/>
            <a:chExt cx="2501001" cy="3847541"/>
          </a:xfrm>
        </p:grpSpPr>
        <p:grpSp>
          <p:nvGrpSpPr>
            <p:cNvPr id="57" name="Group 56"/>
            <p:cNvGrpSpPr/>
            <p:nvPr/>
          </p:nvGrpSpPr>
          <p:grpSpPr>
            <a:xfrm>
              <a:off x="374280" y="1325712"/>
              <a:ext cx="2501000" cy="951378"/>
              <a:chOff x="374280" y="1346032"/>
              <a:chExt cx="2501000" cy="951378"/>
            </a:xfrm>
          </p:grpSpPr>
          <p:sp>
            <p:nvSpPr>
              <p:cNvPr id="6" name="Rectangle 5"/>
              <p:cNvSpPr/>
              <p:nvPr/>
            </p:nvSpPr>
            <p:spPr>
              <a:xfrm>
                <a:off x="889745" y="1346032"/>
                <a:ext cx="1985535" cy="951378"/>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1050" b="1" dirty="0">
                    <a:solidFill>
                      <a:prstClr val="black"/>
                    </a:solidFill>
                  </a:rPr>
                  <a:t>Each jurisdiction to complete comprehensive review</a:t>
                </a:r>
                <a:endParaRPr lang="en-AU" sz="1050" dirty="0">
                  <a:solidFill>
                    <a:prstClr val="black"/>
                  </a:solidFill>
                </a:endParaRPr>
              </a:p>
            </p:txBody>
          </p:sp>
          <p:sp>
            <p:nvSpPr>
              <p:cNvPr id="11" name="TextBox 10"/>
              <p:cNvSpPr txBox="1"/>
              <p:nvPr/>
            </p:nvSpPr>
            <p:spPr>
              <a:xfrm>
                <a:off x="374280" y="1838654"/>
                <a:ext cx="510988" cy="348813"/>
              </a:xfrm>
              <a:prstGeom prst="rect">
                <a:avLst/>
              </a:prstGeom>
              <a:noFill/>
            </p:spPr>
            <p:txBody>
              <a:bodyPr wrap="square" rtlCol="0">
                <a:spAutoFit/>
              </a:bodyPr>
              <a:lstStyle/>
              <a:p>
                <a:r>
                  <a:rPr lang="en-AU" sz="1100" b="1" dirty="0">
                    <a:solidFill>
                      <a:prstClr val="black"/>
                    </a:solidFill>
                    <a:latin typeface="Helvetica" panose="020B0604020202020204" pitchFamily="34" charset="0"/>
                    <a:cs typeface="Helvetica" panose="020B0604020202020204" pitchFamily="34" charset="0"/>
                  </a:rPr>
                  <a:t>4.1</a:t>
                </a:r>
              </a:p>
            </p:txBody>
          </p:sp>
        </p:grpSp>
        <p:grpSp>
          <p:nvGrpSpPr>
            <p:cNvPr id="56" name="Group 55"/>
            <p:cNvGrpSpPr/>
            <p:nvPr/>
          </p:nvGrpSpPr>
          <p:grpSpPr>
            <a:xfrm>
              <a:off x="374280" y="2420269"/>
              <a:ext cx="2501001" cy="795208"/>
              <a:chOff x="374280" y="2440589"/>
              <a:chExt cx="2501001" cy="795208"/>
            </a:xfrm>
          </p:grpSpPr>
          <p:sp>
            <p:nvSpPr>
              <p:cNvPr id="7" name="Rectangle 6"/>
              <p:cNvSpPr/>
              <p:nvPr/>
            </p:nvSpPr>
            <p:spPr>
              <a:xfrm>
                <a:off x="889747" y="2440589"/>
                <a:ext cx="1985534" cy="795208"/>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1050" b="1" dirty="0">
                    <a:solidFill>
                      <a:prstClr val="black"/>
                    </a:solidFill>
                  </a:rPr>
                  <a:t>Outcomes of review to be coordinated nationally</a:t>
                </a:r>
                <a:endParaRPr lang="en-AU" sz="1050" dirty="0">
                  <a:solidFill>
                    <a:prstClr val="black"/>
                  </a:solidFill>
                </a:endParaRPr>
              </a:p>
            </p:txBody>
          </p:sp>
          <p:sp>
            <p:nvSpPr>
              <p:cNvPr id="12" name="TextBox 11"/>
              <p:cNvSpPr txBox="1"/>
              <p:nvPr/>
            </p:nvSpPr>
            <p:spPr>
              <a:xfrm>
                <a:off x="374280" y="2704869"/>
                <a:ext cx="510988" cy="348813"/>
              </a:xfrm>
              <a:prstGeom prst="rect">
                <a:avLst/>
              </a:prstGeom>
              <a:noFill/>
            </p:spPr>
            <p:txBody>
              <a:bodyPr wrap="square" rtlCol="0">
                <a:spAutoFit/>
              </a:bodyPr>
              <a:lstStyle/>
              <a:p>
                <a:r>
                  <a:rPr lang="en-AU" sz="1100" b="1" dirty="0">
                    <a:solidFill>
                      <a:prstClr val="black"/>
                    </a:solidFill>
                    <a:latin typeface="Helvetica" panose="020B0604020202020204" pitchFamily="34" charset="0"/>
                    <a:cs typeface="Helvetica" panose="020B0604020202020204" pitchFamily="34" charset="0"/>
                  </a:rPr>
                  <a:t>4.2</a:t>
                </a:r>
              </a:p>
            </p:txBody>
          </p:sp>
        </p:grpSp>
        <p:grpSp>
          <p:nvGrpSpPr>
            <p:cNvPr id="55" name="Group 54"/>
            <p:cNvGrpSpPr/>
            <p:nvPr/>
          </p:nvGrpSpPr>
          <p:grpSpPr>
            <a:xfrm>
              <a:off x="374280" y="3358659"/>
              <a:ext cx="2501001" cy="786782"/>
              <a:chOff x="374280" y="3378979"/>
              <a:chExt cx="2501001" cy="786782"/>
            </a:xfrm>
          </p:grpSpPr>
          <p:sp>
            <p:nvSpPr>
              <p:cNvPr id="8" name="Rectangle 7"/>
              <p:cNvSpPr/>
              <p:nvPr/>
            </p:nvSpPr>
            <p:spPr>
              <a:xfrm>
                <a:off x="889747" y="3378979"/>
                <a:ext cx="1985534" cy="786782"/>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1050" b="1" dirty="0">
                    <a:solidFill>
                      <a:prstClr val="black"/>
                    </a:solidFill>
                  </a:rPr>
                  <a:t>amend/draft new legislation where needed</a:t>
                </a:r>
                <a:endParaRPr lang="en-AU" sz="1050" dirty="0">
                  <a:solidFill>
                    <a:prstClr val="black"/>
                  </a:solidFill>
                </a:endParaRPr>
              </a:p>
            </p:txBody>
          </p:sp>
          <p:sp>
            <p:nvSpPr>
              <p:cNvPr id="13" name="TextBox 12"/>
              <p:cNvSpPr txBox="1"/>
              <p:nvPr/>
            </p:nvSpPr>
            <p:spPr>
              <a:xfrm>
                <a:off x="374280" y="3571084"/>
                <a:ext cx="510988" cy="348813"/>
              </a:xfrm>
              <a:prstGeom prst="rect">
                <a:avLst/>
              </a:prstGeom>
              <a:noFill/>
            </p:spPr>
            <p:txBody>
              <a:bodyPr wrap="square" rtlCol="0">
                <a:spAutoFit/>
              </a:bodyPr>
              <a:lstStyle/>
              <a:p>
                <a:r>
                  <a:rPr lang="en-AU" sz="1100" b="1" dirty="0">
                    <a:solidFill>
                      <a:prstClr val="black"/>
                    </a:solidFill>
                    <a:latin typeface="Helvetica" panose="020B0604020202020204" pitchFamily="34" charset="0"/>
                    <a:cs typeface="Helvetica" panose="020B0604020202020204" pitchFamily="34" charset="0"/>
                  </a:rPr>
                  <a:t>4.3</a:t>
                </a:r>
              </a:p>
            </p:txBody>
          </p:sp>
        </p:grpSp>
        <p:grpSp>
          <p:nvGrpSpPr>
            <p:cNvPr id="54" name="Group 53"/>
            <p:cNvGrpSpPr/>
            <p:nvPr/>
          </p:nvGrpSpPr>
          <p:grpSpPr>
            <a:xfrm>
              <a:off x="374280" y="4255382"/>
              <a:ext cx="2501000" cy="917871"/>
              <a:chOff x="374280" y="4275702"/>
              <a:chExt cx="2501000" cy="917871"/>
            </a:xfrm>
          </p:grpSpPr>
          <p:sp>
            <p:nvSpPr>
              <p:cNvPr id="9" name="Rectangle 8"/>
              <p:cNvSpPr/>
              <p:nvPr/>
            </p:nvSpPr>
            <p:spPr>
              <a:xfrm>
                <a:off x="889745" y="4275702"/>
                <a:ext cx="1985535" cy="917871"/>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1050" b="1" dirty="0">
                    <a:solidFill>
                      <a:prstClr val="black"/>
                    </a:solidFill>
                  </a:rPr>
                  <a:t>National regulatory consistency</a:t>
                </a:r>
                <a:endParaRPr lang="en-AU" sz="1050" dirty="0">
                  <a:solidFill>
                    <a:prstClr val="black"/>
                  </a:solidFill>
                </a:endParaRPr>
              </a:p>
            </p:txBody>
          </p:sp>
          <p:sp>
            <p:nvSpPr>
              <p:cNvPr id="14" name="TextBox 13"/>
              <p:cNvSpPr txBox="1"/>
              <p:nvPr/>
            </p:nvSpPr>
            <p:spPr>
              <a:xfrm>
                <a:off x="374280" y="4437298"/>
                <a:ext cx="510988" cy="348813"/>
              </a:xfrm>
              <a:prstGeom prst="rect">
                <a:avLst/>
              </a:prstGeom>
              <a:noFill/>
            </p:spPr>
            <p:txBody>
              <a:bodyPr wrap="square" rtlCol="0">
                <a:spAutoFit/>
              </a:bodyPr>
              <a:lstStyle/>
              <a:p>
                <a:r>
                  <a:rPr lang="en-AU" sz="1100" b="1" dirty="0">
                    <a:solidFill>
                      <a:prstClr val="black"/>
                    </a:solidFill>
                    <a:latin typeface="Helvetica" panose="020B0604020202020204" pitchFamily="34" charset="0"/>
                    <a:cs typeface="Helvetica" panose="020B0604020202020204" pitchFamily="34" charset="0"/>
                  </a:rPr>
                  <a:t>4.4</a:t>
                </a:r>
              </a:p>
            </p:txBody>
          </p:sp>
        </p:grpSp>
      </p:grpSp>
      <p:sp>
        <p:nvSpPr>
          <p:cNvPr id="15" name="TextBox 14"/>
          <p:cNvSpPr txBox="1"/>
          <p:nvPr/>
        </p:nvSpPr>
        <p:spPr>
          <a:xfrm>
            <a:off x="427677" y="1097734"/>
            <a:ext cx="1968413" cy="300082"/>
          </a:xfrm>
          <a:prstGeom prst="rect">
            <a:avLst/>
          </a:prstGeom>
          <a:noFill/>
        </p:spPr>
        <p:txBody>
          <a:bodyPr wrap="square" rtlCol="0">
            <a:spAutoFit/>
          </a:bodyPr>
          <a:lstStyle/>
          <a:p>
            <a:pPr algn="ctr"/>
            <a:r>
              <a:rPr lang="en-AU" sz="1350" b="1" dirty="0">
                <a:solidFill>
                  <a:prstClr val="black"/>
                </a:solidFill>
                <a:latin typeface="Helvetica" panose="020B0604020202020204" pitchFamily="34" charset="0"/>
                <a:cs typeface="Helvetica" panose="020B0604020202020204" pitchFamily="34" charset="0"/>
              </a:rPr>
              <a:t>NHS Actions</a:t>
            </a:r>
          </a:p>
        </p:txBody>
      </p:sp>
      <p:sp>
        <p:nvSpPr>
          <p:cNvPr id="17" name="Chevron 16"/>
          <p:cNvSpPr/>
          <p:nvPr/>
        </p:nvSpPr>
        <p:spPr>
          <a:xfrm>
            <a:off x="2650058" y="2494079"/>
            <a:ext cx="428111" cy="2508537"/>
          </a:xfrm>
          <a:prstGeom prst="chevron">
            <a:avLst>
              <a:gd name="adj" fmla="val 74419"/>
            </a:avLst>
          </a:prstGeom>
          <a:solidFill>
            <a:schemeClr val="tx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prstClr val="black"/>
              </a:solidFill>
            </a:endParaRPr>
          </a:p>
        </p:txBody>
      </p:sp>
      <p:sp>
        <p:nvSpPr>
          <p:cNvPr id="20" name="Rectangle 19"/>
          <p:cNvSpPr/>
          <p:nvPr/>
        </p:nvSpPr>
        <p:spPr>
          <a:xfrm>
            <a:off x="3133557" y="796758"/>
            <a:ext cx="2629873" cy="5074452"/>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AU" sz="1350" dirty="0">
              <a:solidFill>
                <a:prstClr val="white"/>
              </a:solidFill>
            </a:endParaRPr>
          </a:p>
        </p:txBody>
      </p:sp>
      <p:sp>
        <p:nvSpPr>
          <p:cNvPr id="22" name="Rectangle 21"/>
          <p:cNvSpPr/>
          <p:nvPr/>
        </p:nvSpPr>
        <p:spPr>
          <a:xfrm>
            <a:off x="3406274" y="1711158"/>
            <a:ext cx="1930400" cy="4067276"/>
          </a:xfrm>
          <a:prstGeom prst="rect">
            <a:avLst/>
          </a:prstGeom>
          <a:solidFill>
            <a:schemeClr val="accent4">
              <a:lumMod val="40000"/>
              <a:lumOff val="60000"/>
            </a:schemeClr>
          </a:solidFill>
          <a:ln>
            <a:solidFill>
              <a:schemeClr val="accent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AU" sz="1350">
              <a:solidFill>
                <a:prstClr val="white"/>
              </a:solidFill>
            </a:endParaRPr>
          </a:p>
        </p:txBody>
      </p:sp>
      <p:sp>
        <p:nvSpPr>
          <p:cNvPr id="23" name="Rectangle 22"/>
          <p:cNvSpPr/>
          <p:nvPr/>
        </p:nvSpPr>
        <p:spPr>
          <a:xfrm>
            <a:off x="3701936" y="2348748"/>
            <a:ext cx="1292506" cy="705002"/>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900" b="1" dirty="0">
                <a:solidFill>
                  <a:prstClr val="black"/>
                </a:solidFill>
              </a:rPr>
              <a:t>1</a:t>
            </a:r>
          </a:p>
          <a:p>
            <a:pPr algn="ctr"/>
            <a:r>
              <a:rPr lang="en-AU" sz="788" b="1" dirty="0">
                <a:solidFill>
                  <a:prstClr val="black"/>
                </a:solidFill>
              </a:rPr>
              <a:t>Six ‘model’ hydrogen projects identified</a:t>
            </a:r>
          </a:p>
        </p:txBody>
      </p:sp>
      <p:sp>
        <p:nvSpPr>
          <p:cNvPr id="24" name="Rectangle 23"/>
          <p:cNvSpPr/>
          <p:nvPr/>
        </p:nvSpPr>
        <p:spPr>
          <a:xfrm>
            <a:off x="3708863" y="3179555"/>
            <a:ext cx="1285579" cy="705002"/>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900" b="1" dirty="0">
                <a:solidFill>
                  <a:prstClr val="black"/>
                </a:solidFill>
              </a:rPr>
              <a:t>2</a:t>
            </a:r>
            <a:endParaRPr lang="en-AU" sz="825" b="1" dirty="0">
              <a:solidFill>
                <a:prstClr val="black"/>
              </a:solidFill>
            </a:endParaRPr>
          </a:p>
          <a:p>
            <a:pPr algn="ctr"/>
            <a:r>
              <a:rPr lang="en-AU" sz="788" b="1" dirty="0">
                <a:solidFill>
                  <a:prstClr val="black"/>
                </a:solidFill>
              </a:rPr>
              <a:t>Project sub-activities identified</a:t>
            </a:r>
          </a:p>
        </p:txBody>
      </p:sp>
      <p:sp>
        <p:nvSpPr>
          <p:cNvPr id="25" name="Rectangle 24"/>
          <p:cNvSpPr/>
          <p:nvPr/>
        </p:nvSpPr>
        <p:spPr>
          <a:xfrm>
            <a:off x="3740572" y="4058183"/>
            <a:ext cx="1253870" cy="705002"/>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900" b="1" dirty="0">
                <a:solidFill>
                  <a:prstClr val="black"/>
                </a:solidFill>
              </a:rPr>
              <a:t>3</a:t>
            </a:r>
          </a:p>
          <a:p>
            <a:pPr algn="ctr"/>
            <a:r>
              <a:rPr lang="en-AU" sz="788" b="1" dirty="0">
                <a:solidFill>
                  <a:prstClr val="black"/>
                </a:solidFill>
              </a:rPr>
              <a:t>Regulation mapped against project activities</a:t>
            </a:r>
          </a:p>
        </p:txBody>
      </p:sp>
      <p:sp>
        <p:nvSpPr>
          <p:cNvPr id="26" name="Rectangle 25"/>
          <p:cNvSpPr/>
          <p:nvPr/>
        </p:nvSpPr>
        <p:spPr>
          <a:xfrm>
            <a:off x="3740569" y="4939666"/>
            <a:ext cx="1253873" cy="780881"/>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AU" sz="900" b="1" dirty="0">
                <a:solidFill>
                  <a:prstClr val="black"/>
                </a:solidFill>
              </a:rPr>
              <a:t>4</a:t>
            </a:r>
          </a:p>
          <a:p>
            <a:pPr algn="ctr"/>
            <a:r>
              <a:rPr lang="en-AU" sz="788" b="1" dirty="0">
                <a:solidFill>
                  <a:prstClr val="black"/>
                </a:solidFill>
              </a:rPr>
              <a:t>Individual jurisdictional reviews using common framework</a:t>
            </a:r>
          </a:p>
        </p:txBody>
      </p:sp>
      <p:sp>
        <p:nvSpPr>
          <p:cNvPr id="29" name="TextBox 28"/>
          <p:cNvSpPr txBox="1"/>
          <p:nvPr/>
        </p:nvSpPr>
        <p:spPr>
          <a:xfrm>
            <a:off x="3283285" y="1048827"/>
            <a:ext cx="1769375" cy="507831"/>
          </a:xfrm>
          <a:prstGeom prst="rect">
            <a:avLst/>
          </a:prstGeom>
          <a:noFill/>
        </p:spPr>
        <p:txBody>
          <a:bodyPr wrap="square" rtlCol="0">
            <a:spAutoFit/>
          </a:bodyPr>
          <a:lstStyle/>
          <a:p>
            <a:pPr algn="ctr"/>
            <a:r>
              <a:rPr lang="en-AU" sz="1350" b="1" dirty="0">
                <a:solidFill>
                  <a:prstClr val="black"/>
                </a:solidFill>
                <a:latin typeface="Helvetica" panose="020B0604020202020204" pitchFamily="34" charset="0"/>
                <a:cs typeface="Helvetica" panose="020B0604020202020204" pitchFamily="34" charset="0"/>
              </a:rPr>
              <a:t>Regulatory Review Working Group</a:t>
            </a:r>
          </a:p>
        </p:txBody>
      </p:sp>
      <p:sp>
        <p:nvSpPr>
          <p:cNvPr id="30" name="Rectangle 29"/>
          <p:cNvSpPr/>
          <p:nvPr/>
        </p:nvSpPr>
        <p:spPr>
          <a:xfrm>
            <a:off x="6334922" y="1721995"/>
            <a:ext cx="2334415" cy="1533710"/>
          </a:xfrm>
          <a:prstGeom prst="rect">
            <a:avLst/>
          </a:prstGeom>
          <a:solidFill>
            <a:schemeClr val="accent4">
              <a:lumMod val="40000"/>
              <a:lumOff val="60000"/>
            </a:schemeClr>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AU" sz="825" dirty="0">
              <a:solidFill>
                <a:prstClr val="white"/>
              </a:solidFill>
            </a:endParaRPr>
          </a:p>
        </p:txBody>
      </p:sp>
      <p:sp>
        <p:nvSpPr>
          <p:cNvPr id="34" name="TextBox 33"/>
          <p:cNvSpPr txBox="1"/>
          <p:nvPr/>
        </p:nvSpPr>
        <p:spPr>
          <a:xfrm>
            <a:off x="6187019" y="1047620"/>
            <a:ext cx="2584933" cy="507831"/>
          </a:xfrm>
          <a:prstGeom prst="rect">
            <a:avLst/>
          </a:prstGeom>
          <a:noFill/>
        </p:spPr>
        <p:txBody>
          <a:bodyPr wrap="square" rtlCol="0">
            <a:spAutoFit/>
          </a:bodyPr>
          <a:lstStyle/>
          <a:p>
            <a:pPr algn="ctr"/>
            <a:r>
              <a:rPr lang="en-AU" sz="1350" b="1" dirty="0">
                <a:solidFill>
                  <a:prstClr val="black"/>
                </a:solidFill>
                <a:latin typeface="Helvetica" panose="020B0604020202020204" pitchFamily="34" charset="0"/>
                <a:cs typeface="Helvetica" panose="020B0604020202020204" pitchFamily="34" charset="0"/>
              </a:rPr>
              <a:t>Outputs </a:t>
            </a:r>
            <a:r>
              <a:rPr lang="en-AU" sz="1350" b="1" dirty="0">
                <a:solidFill>
                  <a:prstClr val="black"/>
                </a:solidFill>
              </a:rPr>
              <a:t>to achieve NHS outcomes</a:t>
            </a:r>
            <a:endParaRPr lang="en-AU" sz="1350" b="1" dirty="0">
              <a:solidFill>
                <a:prstClr val="black"/>
              </a:solidFill>
              <a:latin typeface="Helvetica" panose="020B0604020202020204" pitchFamily="34" charset="0"/>
              <a:cs typeface="Helvetica" panose="020B0604020202020204" pitchFamily="34" charset="0"/>
            </a:endParaRPr>
          </a:p>
        </p:txBody>
      </p:sp>
      <p:sp>
        <p:nvSpPr>
          <p:cNvPr id="35" name="TextBox 34"/>
          <p:cNvSpPr txBox="1"/>
          <p:nvPr/>
        </p:nvSpPr>
        <p:spPr>
          <a:xfrm>
            <a:off x="6297575" y="1810212"/>
            <a:ext cx="2458747" cy="253916"/>
          </a:xfrm>
          <a:prstGeom prst="rect">
            <a:avLst/>
          </a:prstGeom>
          <a:noFill/>
        </p:spPr>
        <p:txBody>
          <a:bodyPr wrap="square" rtlCol="0">
            <a:spAutoFit/>
          </a:bodyPr>
          <a:lstStyle/>
          <a:p>
            <a:r>
              <a:rPr lang="en-AU" sz="1050" b="1" dirty="0">
                <a:solidFill>
                  <a:prstClr val="black"/>
                </a:solidFill>
              </a:rPr>
              <a:t>Legislative reform to achieve:</a:t>
            </a:r>
          </a:p>
        </p:txBody>
      </p:sp>
      <p:sp>
        <p:nvSpPr>
          <p:cNvPr id="39" name="Rectangle 38"/>
          <p:cNvSpPr/>
          <p:nvPr/>
        </p:nvSpPr>
        <p:spPr>
          <a:xfrm>
            <a:off x="6420859" y="2348748"/>
            <a:ext cx="2351093" cy="2261163"/>
          </a:xfrm>
          <a:prstGeom prst="rect">
            <a:avLst/>
          </a:prstGeom>
          <a:solidFill>
            <a:schemeClr val="bg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128588" indent="-128588">
              <a:buFont typeface="Wingdings" panose="05000000000000000000" pitchFamily="2" charset="2"/>
              <a:buChar char="Ø"/>
            </a:pPr>
            <a:r>
              <a:rPr lang="en-AU" sz="1100" dirty="0">
                <a:solidFill>
                  <a:prstClr val="black"/>
                </a:solidFill>
              </a:rPr>
              <a:t>Improved hydrogen safety and consistency of safety requirements</a:t>
            </a:r>
          </a:p>
          <a:p>
            <a:pPr marL="128588" indent="-128588">
              <a:buFont typeface="Wingdings" panose="05000000000000000000" pitchFamily="2" charset="2"/>
              <a:buChar char="Ø"/>
            </a:pPr>
            <a:r>
              <a:rPr lang="en-AU" sz="1100" dirty="0">
                <a:solidFill>
                  <a:prstClr val="black"/>
                </a:solidFill>
              </a:rPr>
              <a:t>Improved efficiency and transparency of regulatory </a:t>
            </a:r>
            <a:r>
              <a:rPr lang="en-AU" sz="1100" dirty="0" err="1">
                <a:solidFill>
                  <a:prstClr val="black"/>
                </a:solidFill>
              </a:rPr>
              <a:t>approvals</a:t>
            </a:r>
            <a:r>
              <a:rPr lang="en-AU" sz="1100" dirty="0" err="1">
                <a:solidFill>
                  <a:prstClr val="white"/>
                </a:solidFill>
              </a:rPr>
              <a:t>s</a:t>
            </a:r>
            <a:endParaRPr lang="en-AU" sz="1100" dirty="0">
              <a:solidFill>
                <a:prstClr val="white"/>
              </a:solidFill>
            </a:endParaRPr>
          </a:p>
          <a:p>
            <a:pPr marL="128588" indent="-128588">
              <a:buFont typeface="Wingdings" panose="05000000000000000000" pitchFamily="2" charset="2"/>
              <a:buChar char="Ø"/>
            </a:pPr>
            <a:r>
              <a:rPr lang="en-AU" sz="1100" dirty="0">
                <a:solidFill>
                  <a:prstClr val="black"/>
                </a:solidFill>
              </a:rPr>
              <a:t>Ensure international competiveness and consistency where appropriate</a:t>
            </a:r>
          </a:p>
          <a:p>
            <a:pPr marL="128588" indent="-128588">
              <a:buFont typeface="Wingdings" panose="05000000000000000000" pitchFamily="2" charset="2"/>
              <a:buChar char="Ø"/>
            </a:pPr>
            <a:r>
              <a:rPr lang="en-AU" sz="1100" dirty="0">
                <a:solidFill>
                  <a:prstClr val="black"/>
                </a:solidFill>
              </a:rPr>
              <a:t>Be adaptive to rapid technological change and innovation</a:t>
            </a:r>
            <a:r>
              <a:rPr lang="en-AU" sz="1100" dirty="0">
                <a:solidFill>
                  <a:prstClr val="white"/>
                </a:solidFill>
              </a:rPr>
              <a:t> to rapid technological change and innovation</a:t>
            </a:r>
          </a:p>
          <a:p>
            <a:endParaRPr lang="en-AU" sz="788" dirty="0">
              <a:solidFill>
                <a:prstClr val="black"/>
              </a:solidFill>
            </a:endParaRPr>
          </a:p>
        </p:txBody>
      </p:sp>
      <p:sp>
        <p:nvSpPr>
          <p:cNvPr id="49" name="TextBox 48"/>
          <p:cNvSpPr txBox="1"/>
          <p:nvPr/>
        </p:nvSpPr>
        <p:spPr>
          <a:xfrm>
            <a:off x="5697910" y="4132437"/>
            <a:ext cx="3074042" cy="219291"/>
          </a:xfrm>
          <a:prstGeom prst="rect">
            <a:avLst/>
          </a:prstGeom>
          <a:noFill/>
          <a:ln>
            <a:noFill/>
          </a:ln>
        </p:spPr>
        <p:txBody>
          <a:bodyPr wrap="square" rtlCol="0">
            <a:spAutoFit/>
          </a:bodyPr>
          <a:lstStyle/>
          <a:p>
            <a:endParaRPr lang="en-AU" sz="825" dirty="0">
              <a:solidFill>
                <a:prstClr val="black"/>
              </a:solidFill>
            </a:endParaRPr>
          </a:p>
        </p:txBody>
      </p:sp>
      <p:sp>
        <p:nvSpPr>
          <p:cNvPr id="50" name="TextBox 49"/>
          <p:cNvSpPr txBox="1"/>
          <p:nvPr/>
        </p:nvSpPr>
        <p:spPr>
          <a:xfrm>
            <a:off x="3512524" y="1802816"/>
            <a:ext cx="1597042" cy="415498"/>
          </a:xfrm>
          <a:prstGeom prst="rect">
            <a:avLst/>
          </a:prstGeom>
          <a:noFill/>
        </p:spPr>
        <p:txBody>
          <a:bodyPr wrap="square" rtlCol="0">
            <a:spAutoFit/>
          </a:bodyPr>
          <a:lstStyle/>
          <a:p>
            <a:r>
              <a:rPr lang="en-AU" sz="1050" b="1" dirty="0">
                <a:solidFill>
                  <a:prstClr val="black"/>
                </a:solidFill>
              </a:rPr>
              <a:t>Stage 1: Common Review Framework</a:t>
            </a:r>
          </a:p>
        </p:txBody>
      </p:sp>
      <p:sp>
        <p:nvSpPr>
          <p:cNvPr id="66" name="Chevron 65"/>
          <p:cNvSpPr/>
          <p:nvPr/>
        </p:nvSpPr>
        <p:spPr>
          <a:xfrm>
            <a:off x="5825596" y="2542912"/>
            <a:ext cx="385466" cy="2508537"/>
          </a:xfrm>
          <a:prstGeom prst="chevron">
            <a:avLst>
              <a:gd name="adj" fmla="val 74419"/>
            </a:avLst>
          </a:prstGeom>
          <a:solidFill>
            <a:schemeClr val="tx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solidFill>
                <a:prstClr val="black"/>
              </a:solidFill>
            </a:endParaRPr>
          </a:p>
        </p:txBody>
      </p:sp>
      <p:sp>
        <p:nvSpPr>
          <p:cNvPr id="69" name="Chevron 68"/>
          <p:cNvSpPr/>
          <p:nvPr/>
        </p:nvSpPr>
        <p:spPr>
          <a:xfrm rot="5400000">
            <a:off x="3740297" y="2976644"/>
            <a:ext cx="201810" cy="260381"/>
          </a:xfrm>
          <a:prstGeom prst="chevron">
            <a:avLst/>
          </a:prstGeom>
          <a:solidFill>
            <a:schemeClr val="accent4">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AU" sz="1350">
              <a:solidFill>
                <a:prstClr val="black"/>
              </a:solidFill>
            </a:endParaRPr>
          </a:p>
        </p:txBody>
      </p:sp>
      <p:sp>
        <p:nvSpPr>
          <p:cNvPr id="70" name="Chevron 69"/>
          <p:cNvSpPr/>
          <p:nvPr/>
        </p:nvSpPr>
        <p:spPr>
          <a:xfrm rot="5400000">
            <a:off x="3769856" y="4692774"/>
            <a:ext cx="201810" cy="260381"/>
          </a:xfrm>
          <a:prstGeom prst="chevron">
            <a:avLst/>
          </a:prstGeom>
          <a:solidFill>
            <a:schemeClr val="accent4">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AU" sz="1350">
              <a:solidFill>
                <a:prstClr val="black"/>
              </a:solidFill>
            </a:endParaRPr>
          </a:p>
        </p:txBody>
      </p:sp>
      <p:sp>
        <p:nvSpPr>
          <p:cNvPr id="71" name="Chevron 70"/>
          <p:cNvSpPr/>
          <p:nvPr/>
        </p:nvSpPr>
        <p:spPr>
          <a:xfrm rot="5400000">
            <a:off x="3742667" y="3800755"/>
            <a:ext cx="201810" cy="260381"/>
          </a:xfrm>
          <a:prstGeom prst="chevron">
            <a:avLst/>
          </a:prstGeom>
          <a:solidFill>
            <a:schemeClr val="accent4">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AU" sz="1350">
              <a:solidFill>
                <a:prstClr val="black"/>
              </a:solidFill>
            </a:endParaRPr>
          </a:p>
        </p:txBody>
      </p:sp>
      <p:sp>
        <p:nvSpPr>
          <p:cNvPr id="18" name="Rectangle 17"/>
          <p:cNvSpPr/>
          <p:nvPr/>
        </p:nvSpPr>
        <p:spPr>
          <a:xfrm>
            <a:off x="5683561" y="2796466"/>
            <a:ext cx="1768079" cy="253916"/>
          </a:xfrm>
          <a:prstGeom prst="rect">
            <a:avLst/>
          </a:prstGeom>
        </p:spPr>
        <p:txBody>
          <a:bodyPr wrap="square">
            <a:spAutoFit/>
          </a:bodyPr>
          <a:lstStyle/>
          <a:p>
            <a:endParaRPr lang="en-AU" sz="1050" dirty="0">
              <a:solidFill>
                <a:prstClr val="black"/>
              </a:solidFill>
            </a:endParaRPr>
          </a:p>
        </p:txBody>
      </p:sp>
      <p:sp>
        <p:nvSpPr>
          <p:cNvPr id="67" name="Rectangle 66"/>
          <p:cNvSpPr/>
          <p:nvPr/>
        </p:nvSpPr>
        <p:spPr>
          <a:xfrm>
            <a:off x="5625988" y="3711978"/>
            <a:ext cx="1768079" cy="253916"/>
          </a:xfrm>
          <a:prstGeom prst="rect">
            <a:avLst/>
          </a:prstGeom>
        </p:spPr>
        <p:txBody>
          <a:bodyPr wrap="square">
            <a:spAutoFit/>
          </a:bodyPr>
          <a:lstStyle/>
          <a:p>
            <a:endParaRPr lang="en-AU" sz="1050" dirty="0">
              <a:solidFill>
                <a:prstClr val="black"/>
              </a:solidFill>
            </a:endParaRPr>
          </a:p>
        </p:txBody>
      </p:sp>
      <p:sp>
        <p:nvSpPr>
          <p:cNvPr id="80" name="Rectangle 79"/>
          <p:cNvSpPr/>
          <p:nvPr/>
        </p:nvSpPr>
        <p:spPr>
          <a:xfrm>
            <a:off x="5825596" y="4905903"/>
            <a:ext cx="1768079" cy="253916"/>
          </a:xfrm>
          <a:prstGeom prst="rect">
            <a:avLst/>
          </a:prstGeom>
        </p:spPr>
        <p:txBody>
          <a:bodyPr wrap="square">
            <a:spAutoFit/>
          </a:bodyPr>
          <a:lstStyle/>
          <a:p>
            <a:endParaRPr lang="en-AU" sz="1050" dirty="0">
              <a:solidFill>
                <a:prstClr val="black"/>
              </a:solidFill>
            </a:endParaRPr>
          </a:p>
        </p:txBody>
      </p:sp>
    </p:spTree>
    <p:extLst>
      <p:ext uri="{BB962C8B-B14F-4D97-AF65-F5344CB8AC3E}">
        <p14:creationId xmlns:p14="http://schemas.microsoft.com/office/powerpoint/2010/main" val="351428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extLst/>
          </p:nvPr>
        </p:nvSpPr>
        <p:spPr>
          <a:xfrm>
            <a:off x="823495" y="1854465"/>
            <a:ext cx="6849599" cy="3162404"/>
          </a:xfrm>
          <a:prstGeom prst="rect">
            <a:avLst/>
          </a:prstGeom>
        </p:spPr>
        <p:txBody>
          <a:bodyPr wrap="square" anchor="t">
            <a:spAutoFit/>
          </a:bodyPr>
          <a:lstStyle/>
          <a:p>
            <a:endParaRPr lang="en-AU" sz="900" i="1" u="sng" dirty="0">
              <a:cs typeface="Calibri"/>
            </a:endParaRPr>
          </a:p>
          <a:p>
            <a:pPr marL="214313" indent="-214313">
              <a:buFont typeface="Arial" panose="020B0604020202020204" pitchFamily="34" charset="0"/>
              <a:buChar char="•"/>
            </a:pPr>
            <a:r>
              <a:rPr lang="en-AU" sz="2000" dirty="0"/>
              <a:t>Improved regulatory outcomes can be achieved where a systems view of the regulatory framework is taken.  We can avoid:</a:t>
            </a:r>
          </a:p>
          <a:p>
            <a:pPr marL="671513" lvl="1" indent="-214313">
              <a:buFont typeface="Arial" panose="020B0604020202020204" pitchFamily="34" charset="0"/>
              <a:buChar char="•"/>
            </a:pPr>
            <a:r>
              <a:rPr lang="en-AU" sz="2000" dirty="0"/>
              <a:t>Unintended consequences</a:t>
            </a:r>
          </a:p>
          <a:p>
            <a:pPr marL="671513" lvl="1" indent="-214313">
              <a:buFont typeface="Arial" panose="020B0604020202020204" pitchFamily="34" charset="0"/>
              <a:buChar char="•"/>
            </a:pPr>
            <a:r>
              <a:rPr lang="en-AU" sz="2000" dirty="0"/>
              <a:t>Duplication, and more easily identify</a:t>
            </a:r>
          </a:p>
          <a:p>
            <a:pPr marL="671513" lvl="1" indent="-214313">
              <a:buFont typeface="Arial" panose="020B0604020202020204" pitchFamily="34" charset="0"/>
              <a:buChar char="•"/>
            </a:pPr>
            <a:r>
              <a:rPr lang="en-AU" sz="2000" dirty="0"/>
              <a:t>Areas amenable to a nationally consistent approach </a:t>
            </a:r>
          </a:p>
          <a:p>
            <a:pPr marL="214313" indent="-214313">
              <a:buFont typeface="Arial" panose="020B0604020202020204" pitchFamily="34" charset="0"/>
              <a:buChar char="•"/>
            </a:pPr>
            <a:endParaRPr lang="en-AU" sz="1350" dirty="0">
              <a:cs typeface="Calibri"/>
            </a:endParaRPr>
          </a:p>
          <a:p>
            <a:r>
              <a:rPr lang="en-AU" b="1" dirty="0">
                <a:solidFill>
                  <a:schemeClr val="accent1"/>
                </a:solidFill>
                <a:cs typeface="Calibri"/>
              </a:rPr>
              <a:t>Is harmonisation, where available, </a:t>
            </a:r>
          </a:p>
          <a:p>
            <a:r>
              <a:rPr lang="en-AU" b="1" dirty="0">
                <a:solidFill>
                  <a:schemeClr val="accent1"/>
                </a:solidFill>
                <a:cs typeface="Calibri"/>
              </a:rPr>
              <a:t>always the best option*?</a:t>
            </a:r>
          </a:p>
          <a:p>
            <a:r>
              <a:rPr lang="en-AU" sz="750" b="1" dirty="0">
                <a:solidFill>
                  <a:schemeClr val="accent1"/>
                </a:solidFill>
                <a:cs typeface="Calibri"/>
              </a:rPr>
              <a:t>*all other things being equal and harmonisation is able to be achieved, in a timely manner, and without any </a:t>
            </a:r>
          </a:p>
          <a:p>
            <a:r>
              <a:rPr lang="en-AU" sz="750" b="1" dirty="0">
                <a:solidFill>
                  <a:schemeClr val="accent1"/>
                </a:solidFill>
                <a:cs typeface="Calibri"/>
              </a:rPr>
              <a:t>additional regulatory burden.</a:t>
            </a:r>
          </a:p>
          <a:p>
            <a:r>
              <a:rPr lang="en-AU" sz="600" b="1" dirty="0">
                <a:solidFill>
                  <a:schemeClr val="accent1"/>
                </a:solidFill>
                <a:cs typeface="Calibri"/>
              </a:rPr>
              <a:t>(and yes, if you’re wondering, they are not people, they are the colours of the harmony hydrogen rainbow)</a:t>
            </a:r>
          </a:p>
        </p:txBody>
      </p:sp>
      <p:pic>
        <p:nvPicPr>
          <p:cNvPr id="3" name="Picture 2"/>
          <p:cNvPicPr>
            <a:picLocks noChangeAspect="1"/>
          </p:cNvPicPr>
          <p:nvPr/>
        </p:nvPicPr>
        <p:blipFill>
          <a:blip r:embed="rId3"/>
          <a:stretch>
            <a:fillRect/>
          </a:stretch>
        </p:blipFill>
        <p:spPr>
          <a:xfrm>
            <a:off x="5608551" y="4340007"/>
            <a:ext cx="2064544" cy="1243013"/>
          </a:xfrm>
          <a:prstGeom prst="rect">
            <a:avLst/>
          </a:prstGeom>
        </p:spPr>
      </p:pic>
      <p:sp>
        <p:nvSpPr>
          <p:cNvPr id="5" name="Title 1"/>
          <p:cNvSpPr>
            <a:spLocks noGrp="1"/>
          </p:cNvSpPr>
          <p:nvPr>
            <p:ph type="title"/>
          </p:nvPr>
        </p:nvSpPr>
        <p:spPr>
          <a:xfrm>
            <a:off x="628650" y="401222"/>
            <a:ext cx="7886700" cy="910221"/>
          </a:xfrm>
        </p:spPr>
        <p:txBody>
          <a:bodyPr/>
          <a:lstStyle/>
          <a:p>
            <a:r>
              <a:rPr lang="en-AU" dirty="0" smtClean="0"/>
              <a:t>National view of regulatory reform</a:t>
            </a:r>
            <a:endParaRPr lang="en-AU" dirty="0"/>
          </a:p>
        </p:txBody>
      </p:sp>
    </p:spTree>
    <p:extLst>
      <p:ext uri="{BB962C8B-B14F-4D97-AF65-F5344CB8AC3E}">
        <p14:creationId xmlns:p14="http://schemas.microsoft.com/office/powerpoint/2010/main" val="4286411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000" dirty="0"/>
              <a:t>The Benefits of a Systems-Wide </a:t>
            </a:r>
            <a:r>
              <a:rPr lang="en-AU" sz="2000" dirty="0" smtClean="0"/>
              <a:t>Approach</a:t>
            </a:r>
            <a:br>
              <a:rPr lang="en-AU" sz="2000" dirty="0" smtClean="0"/>
            </a:br>
            <a:r>
              <a:rPr lang="en-AU" sz="2000" dirty="0" smtClean="0"/>
              <a:t>Example</a:t>
            </a:r>
            <a:endParaRPr lang="en-AU" sz="2000" dirty="0"/>
          </a:p>
        </p:txBody>
      </p:sp>
      <p:sp>
        <p:nvSpPr>
          <p:cNvPr id="3" name="Content Placeholder 2"/>
          <p:cNvSpPr>
            <a:spLocks noGrp="1"/>
          </p:cNvSpPr>
          <p:nvPr>
            <p:ph idx="1"/>
          </p:nvPr>
        </p:nvSpPr>
        <p:spPr>
          <a:xfrm>
            <a:off x="628650" y="1058779"/>
            <a:ext cx="7886700" cy="4733173"/>
          </a:xfrm>
        </p:spPr>
        <p:txBody>
          <a:bodyPr>
            <a:normAutofit fontScale="92500" lnSpcReduction="10000"/>
          </a:bodyPr>
          <a:lstStyle/>
          <a:p>
            <a:r>
              <a:rPr lang="en-AU" sz="2400" dirty="0" smtClean="0"/>
              <a:t>potential </a:t>
            </a:r>
            <a:r>
              <a:rPr lang="en-AU" sz="2400" dirty="0"/>
              <a:t>regulatory gap: there is no regulated fuel quality standard for hydrogen when used in motor vehicles as a fuel.</a:t>
            </a:r>
          </a:p>
          <a:p>
            <a:r>
              <a:rPr lang="en-AU" sz="2400" dirty="0"/>
              <a:t>The closest </a:t>
            </a:r>
            <a:r>
              <a:rPr lang="en-AU" sz="2400" dirty="0" smtClean="0"/>
              <a:t>(what would appear to be) analogous </a:t>
            </a:r>
            <a:r>
              <a:rPr lang="en-AU" sz="2400" dirty="0"/>
              <a:t>legislation that regulates other fuels is the </a:t>
            </a:r>
            <a:r>
              <a:rPr lang="en-AU" sz="2400" i="1" dirty="0"/>
              <a:t>Fuel Quality Act (</a:t>
            </a:r>
            <a:r>
              <a:rPr lang="en-AU" sz="2400" i="1" dirty="0" err="1"/>
              <a:t>Cth</a:t>
            </a:r>
            <a:r>
              <a:rPr lang="en-AU" sz="2400" i="1" dirty="0"/>
              <a:t>). </a:t>
            </a:r>
            <a:r>
              <a:rPr lang="en-AU" sz="2400" dirty="0"/>
              <a:t>Hydrogen does currently not come within its </a:t>
            </a:r>
            <a:r>
              <a:rPr lang="en-AU" sz="2400" dirty="0" smtClean="0"/>
              <a:t>purpose in regulation - that is decreasing emissions from fuels combusted in vehicle engines. </a:t>
            </a:r>
            <a:endParaRPr lang="en-AU" sz="2400" dirty="0"/>
          </a:p>
          <a:p>
            <a:r>
              <a:rPr lang="en-AU" sz="2400" dirty="0" smtClean="0"/>
              <a:t>Within a systems approach, we can then consider:</a:t>
            </a:r>
          </a:p>
          <a:p>
            <a:pPr lvl="1"/>
            <a:r>
              <a:rPr lang="en-AU" sz="2000" dirty="0" smtClean="0"/>
              <a:t>Do we need to regulate emissions from hydrogen as a vehicle fuel?</a:t>
            </a:r>
          </a:p>
          <a:p>
            <a:pPr lvl="1"/>
            <a:r>
              <a:rPr lang="en-AU" sz="2000" dirty="0" smtClean="0"/>
              <a:t>Are we regulating it for the same reasons/purpose for which the Fuel </a:t>
            </a:r>
            <a:r>
              <a:rPr lang="en-AU" sz="2000" dirty="0"/>
              <a:t>Quality Act (</a:t>
            </a:r>
            <a:r>
              <a:rPr lang="en-AU" sz="2000" dirty="0" err="1"/>
              <a:t>Cth</a:t>
            </a:r>
            <a:r>
              <a:rPr lang="en-AU" sz="2000" dirty="0"/>
              <a:t>) </a:t>
            </a:r>
            <a:r>
              <a:rPr lang="en-AU" sz="2000" dirty="0" smtClean="0"/>
              <a:t>currently regulates?</a:t>
            </a:r>
            <a:endParaRPr lang="en-AU" sz="2000" dirty="0"/>
          </a:p>
          <a:p>
            <a:pPr lvl="1"/>
            <a:r>
              <a:rPr lang="en-AU" dirty="0" smtClean="0"/>
              <a:t>If not, is amending the Fuel Quality Act the best place to regulate? </a:t>
            </a:r>
            <a:endParaRPr lang="en-AU" sz="2000" dirty="0"/>
          </a:p>
          <a:p>
            <a:pPr lvl="1"/>
            <a:r>
              <a:rPr lang="en-AU" sz="2000" dirty="0" smtClean="0"/>
              <a:t>Are there other </a:t>
            </a:r>
            <a:r>
              <a:rPr lang="en-AU" sz="2000" dirty="0"/>
              <a:t>regulatory frameworks that may be appropriate and adapted to regulate for the required purpose that can streamline regulatory requirements for </a:t>
            </a:r>
            <a:r>
              <a:rPr lang="en-AU" sz="2000" dirty="0" smtClean="0"/>
              <a:t>hydrogen</a:t>
            </a:r>
            <a:r>
              <a:rPr lang="en-AU" sz="2000" dirty="0"/>
              <a:t>?</a:t>
            </a:r>
            <a:endParaRPr lang="en-AU" dirty="0"/>
          </a:p>
          <a:p>
            <a:endParaRPr lang="en-AU" dirty="0"/>
          </a:p>
        </p:txBody>
      </p:sp>
      <p:pic>
        <p:nvPicPr>
          <p:cNvPr id="4" name="Picture 3"/>
          <p:cNvPicPr>
            <a:picLocks noChangeAspect="1"/>
          </p:cNvPicPr>
          <p:nvPr/>
        </p:nvPicPr>
        <p:blipFill>
          <a:blip r:embed="rId2"/>
          <a:stretch>
            <a:fillRect/>
          </a:stretch>
        </p:blipFill>
        <p:spPr>
          <a:xfrm>
            <a:off x="5385636" y="5215520"/>
            <a:ext cx="2905125" cy="1571625"/>
          </a:xfrm>
          <a:prstGeom prst="rect">
            <a:avLst/>
          </a:prstGeom>
        </p:spPr>
      </p:pic>
    </p:spTree>
    <p:extLst>
      <p:ext uri="{BB962C8B-B14F-4D97-AF65-F5344CB8AC3E}">
        <p14:creationId xmlns:p14="http://schemas.microsoft.com/office/powerpoint/2010/main" val="2278445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Review outcomes – the regulatory perspective</a:t>
            </a:r>
            <a:endParaRPr lang="en-AU" dirty="0"/>
          </a:p>
        </p:txBody>
      </p:sp>
      <p:sp>
        <p:nvSpPr>
          <p:cNvPr id="4" name="Date Placeholder 3"/>
          <p:cNvSpPr>
            <a:spLocks noGrp="1"/>
          </p:cNvSpPr>
          <p:nvPr>
            <p:ph type="dt" sz="half" idx="10"/>
          </p:nvPr>
        </p:nvSpPr>
        <p:spPr/>
        <p:txBody>
          <a:bodyPr/>
          <a:lstStyle/>
          <a:p>
            <a:fld id="{23DBE00F-0B69-4FE1-92AA-BD80B3FCA1EA}" type="datetime1">
              <a:rPr lang="en-AU" smtClean="0"/>
              <a:t>11/11/2022</a:t>
            </a:fld>
            <a:endParaRPr lang="en-AU"/>
          </a:p>
        </p:txBody>
      </p:sp>
      <p:sp>
        <p:nvSpPr>
          <p:cNvPr id="5" name="Footer Placeholder 4"/>
          <p:cNvSpPr>
            <a:spLocks noGrp="1"/>
          </p:cNvSpPr>
          <p:nvPr>
            <p:ph type="ftr" sz="quarter" idx="11"/>
          </p:nvPr>
        </p:nvSpPr>
        <p:spPr/>
        <p:txBody>
          <a:bodyPr/>
          <a:lstStyle/>
          <a:p>
            <a:r>
              <a:rPr lang="en-AU" dirty="0" smtClean="0"/>
              <a:t>National Regulatory Review</a:t>
            </a:r>
            <a:endParaRPr lang="en-AU" dirty="0"/>
          </a:p>
        </p:txBody>
      </p:sp>
      <p:sp>
        <p:nvSpPr>
          <p:cNvPr id="6" name="Slide Number Placeholder 5"/>
          <p:cNvSpPr>
            <a:spLocks noGrp="1"/>
          </p:cNvSpPr>
          <p:nvPr>
            <p:ph type="sldNum" sz="quarter" idx="12"/>
          </p:nvPr>
        </p:nvSpPr>
        <p:spPr/>
        <p:txBody>
          <a:bodyPr/>
          <a:lstStyle/>
          <a:p>
            <a:fld id="{23B38093-8BF8-4BF4-AC2A-E226E529FA62}" type="slidenum">
              <a:rPr lang="en-AU" smtClean="0"/>
              <a:t>7</a:t>
            </a:fld>
            <a:endParaRPr lang="en-AU"/>
          </a:p>
        </p:txBody>
      </p:sp>
    </p:spTree>
    <p:extLst>
      <p:ext uri="{BB962C8B-B14F-4D97-AF65-F5344CB8AC3E}">
        <p14:creationId xmlns:p14="http://schemas.microsoft.com/office/powerpoint/2010/main" val="3600085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410" y="387809"/>
            <a:ext cx="7886700" cy="717512"/>
          </a:xfrm>
          <a:solidFill>
            <a:schemeClr val="bg1"/>
          </a:solidFill>
        </p:spPr>
        <p:txBody>
          <a:bodyPr>
            <a:normAutofit/>
          </a:bodyPr>
          <a:lstStyle/>
          <a:p>
            <a:r>
              <a:rPr lang="en-AU" sz="2100" dirty="0">
                <a:latin typeface="+mn-lt"/>
                <a:ea typeface="+mn-ea"/>
                <a:cs typeface="+mn-cs"/>
              </a:rPr>
              <a:t>Examples of State and Territory and Commonwealth legislative instruments identified as barrier/issue</a:t>
            </a:r>
          </a:p>
        </p:txBody>
      </p:sp>
      <p:sp>
        <p:nvSpPr>
          <p:cNvPr id="5" name="Text Placeholder 4"/>
          <p:cNvSpPr>
            <a:spLocks noGrp="1"/>
          </p:cNvSpPr>
          <p:nvPr>
            <p:ph type="body" idx="1"/>
            <p:extLst/>
          </p:nvPr>
        </p:nvSpPr>
        <p:spPr>
          <a:xfrm>
            <a:off x="857250" y="1574019"/>
            <a:ext cx="3566160" cy="582930"/>
          </a:xfrm>
        </p:spPr>
        <p:txBody>
          <a:bodyPr>
            <a:normAutofit/>
          </a:bodyPr>
          <a:lstStyle/>
          <a:p>
            <a:r>
              <a:rPr lang="en-AU" sz="2100" dirty="0">
                <a:solidFill>
                  <a:srgbClr val="197C7D"/>
                </a:solidFill>
                <a:cs typeface="Calibri"/>
              </a:rPr>
              <a:t>Commonwealth</a:t>
            </a:r>
            <a:endParaRPr lang="en-US" sz="2100" dirty="0">
              <a:solidFill>
                <a:srgbClr val="197C7D"/>
              </a:solidFill>
            </a:endParaRPr>
          </a:p>
        </p:txBody>
      </p:sp>
      <p:sp>
        <p:nvSpPr>
          <p:cNvPr id="3" name="Content Placeholder 2"/>
          <p:cNvSpPr>
            <a:spLocks noGrp="1"/>
          </p:cNvSpPr>
          <p:nvPr>
            <p:ph sz="half" idx="2"/>
            <p:extLst/>
          </p:nvPr>
        </p:nvSpPr>
        <p:spPr>
          <a:xfrm>
            <a:off x="857250" y="2156949"/>
            <a:ext cx="3566160" cy="3947814"/>
          </a:xfrm>
        </p:spPr>
        <p:txBody>
          <a:bodyPr vert="horz" lIns="68580" tIns="34290" rIns="68580" bIns="34290" rtlCol="0" anchor="t">
            <a:normAutofit/>
          </a:bodyPr>
          <a:lstStyle/>
          <a:p>
            <a:r>
              <a:rPr lang="en-AU" sz="1600" dirty="0"/>
              <a:t>Marine safety for hydrogen fuel celled vessels</a:t>
            </a:r>
            <a:r>
              <a:rPr lang="en-AU" sz="1600" dirty="0">
                <a:cs typeface="Calibri"/>
              </a:rPr>
              <a:t>;</a:t>
            </a:r>
            <a:endParaRPr lang="en-AU" sz="1600" dirty="0"/>
          </a:p>
          <a:p>
            <a:r>
              <a:rPr lang="en-AU" sz="1600" dirty="0"/>
              <a:t>Vehicle standards</a:t>
            </a:r>
            <a:r>
              <a:rPr lang="en-AU" sz="1600" dirty="0">
                <a:cs typeface="Calibri"/>
              </a:rPr>
              <a:t> for hydrogen fuel celled cars;</a:t>
            </a:r>
            <a:endParaRPr lang="en-AU" sz="1600" dirty="0"/>
          </a:p>
          <a:p>
            <a:r>
              <a:rPr lang="en-AU" sz="1600" dirty="0"/>
              <a:t>Fuel quality standards</a:t>
            </a:r>
            <a:r>
              <a:rPr lang="en-AU" sz="1600" dirty="0">
                <a:cs typeface="Calibri"/>
              </a:rPr>
              <a:t>;</a:t>
            </a:r>
            <a:endParaRPr lang="en-AU" sz="1600" dirty="0"/>
          </a:p>
          <a:p>
            <a:r>
              <a:rPr lang="en-AU" sz="1600" dirty="0"/>
              <a:t>Trade measurement regulation</a:t>
            </a:r>
            <a:r>
              <a:rPr lang="en-AU" sz="1600" dirty="0">
                <a:cs typeface="Calibri"/>
              </a:rPr>
              <a:t>;</a:t>
            </a:r>
            <a:endParaRPr lang="en-AU" sz="1600" dirty="0"/>
          </a:p>
          <a:p>
            <a:r>
              <a:rPr lang="en-AU" sz="1600" dirty="0"/>
              <a:t>Domestic fuel security</a:t>
            </a:r>
            <a:r>
              <a:rPr lang="en-AU" sz="1600" dirty="0">
                <a:cs typeface="Calibri"/>
              </a:rPr>
              <a:t>;</a:t>
            </a:r>
            <a:endParaRPr lang="en-AU" sz="1600" dirty="0"/>
          </a:p>
          <a:p>
            <a:r>
              <a:rPr lang="en-AU" sz="1600" dirty="0"/>
              <a:t>Emissions accounting</a:t>
            </a:r>
            <a:r>
              <a:rPr lang="en-AU" sz="1600" dirty="0">
                <a:cs typeface="Calibri"/>
              </a:rPr>
              <a:t>.</a:t>
            </a:r>
          </a:p>
          <a:p>
            <a:pPr marL="0" indent="0">
              <a:buNone/>
            </a:pPr>
            <a:endParaRPr lang="en-AU" dirty="0"/>
          </a:p>
        </p:txBody>
      </p:sp>
      <p:sp>
        <p:nvSpPr>
          <p:cNvPr id="7" name="Text Placeholder 6"/>
          <p:cNvSpPr>
            <a:spLocks noGrp="1"/>
          </p:cNvSpPr>
          <p:nvPr>
            <p:ph type="body" sz="quarter" idx="3"/>
            <p:extLst/>
          </p:nvPr>
        </p:nvSpPr>
        <p:spPr>
          <a:xfrm>
            <a:off x="4701880" y="1403844"/>
            <a:ext cx="3566160" cy="582930"/>
          </a:xfrm>
        </p:spPr>
        <p:txBody>
          <a:bodyPr>
            <a:normAutofit/>
          </a:bodyPr>
          <a:lstStyle/>
          <a:p>
            <a:r>
              <a:rPr lang="en-AU" sz="2100" dirty="0">
                <a:solidFill>
                  <a:srgbClr val="197C7D"/>
                </a:solidFill>
                <a:cs typeface="Calibri"/>
              </a:rPr>
              <a:t>States and territories</a:t>
            </a:r>
            <a:endParaRPr lang="en-US" sz="2100" dirty="0">
              <a:solidFill>
                <a:srgbClr val="197C7D"/>
              </a:solidFill>
            </a:endParaRPr>
          </a:p>
        </p:txBody>
      </p:sp>
      <p:sp>
        <p:nvSpPr>
          <p:cNvPr id="9" name="Content Placeholder 8"/>
          <p:cNvSpPr>
            <a:spLocks noGrp="1"/>
          </p:cNvSpPr>
          <p:nvPr>
            <p:ph sz="quarter" idx="4"/>
            <p:extLst/>
          </p:nvPr>
        </p:nvSpPr>
        <p:spPr>
          <a:xfrm>
            <a:off x="4701880" y="2082019"/>
            <a:ext cx="3566160" cy="3352183"/>
          </a:xfrm>
        </p:spPr>
        <p:txBody>
          <a:bodyPr vert="horz" lIns="68580" tIns="34290" rIns="68580" bIns="34290" rtlCol="0" anchor="t">
            <a:normAutofit fontScale="92500" lnSpcReduction="20000"/>
          </a:bodyPr>
          <a:lstStyle/>
          <a:p>
            <a:r>
              <a:rPr lang="en-AU" sz="1700" dirty="0">
                <a:cs typeface="Calibri"/>
              </a:rPr>
              <a:t>Major Hazard Facility thresholds as they relate to the broad spectrum of contexts of hydrogen production facilities, </a:t>
            </a:r>
            <a:r>
              <a:rPr lang="en-AU" sz="1700" dirty="0" err="1">
                <a:cs typeface="Calibri"/>
              </a:rPr>
              <a:t>eg</a:t>
            </a:r>
            <a:r>
              <a:rPr lang="en-AU" sz="1700" dirty="0">
                <a:cs typeface="Calibri"/>
              </a:rPr>
              <a:t> small, medium and large scale production</a:t>
            </a:r>
            <a:endParaRPr lang="en-US" sz="1700" dirty="0">
              <a:cs typeface="Calibri"/>
            </a:endParaRPr>
          </a:p>
          <a:p>
            <a:r>
              <a:rPr lang="en-AU" sz="1700" dirty="0">
                <a:cs typeface="Calibri"/>
              </a:rPr>
              <a:t>Pipeline safety regulation</a:t>
            </a:r>
            <a:endParaRPr lang="en-US" sz="1700" dirty="0">
              <a:cs typeface="Calibri"/>
            </a:endParaRPr>
          </a:p>
          <a:p>
            <a:r>
              <a:rPr lang="en-AU" sz="1700" dirty="0">
                <a:cs typeface="Calibri"/>
              </a:rPr>
              <a:t>Model legislation, regulations and code on the transport of dangerous goods</a:t>
            </a:r>
            <a:endParaRPr lang="en-US" sz="1700" dirty="0">
              <a:cs typeface="Calibri"/>
            </a:endParaRPr>
          </a:p>
          <a:p>
            <a:r>
              <a:rPr lang="en-AU" sz="1700" dirty="0">
                <a:cs typeface="Calibri"/>
              </a:rPr>
              <a:t>Model national heavy vehicle law.</a:t>
            </a:r>
          </a:p>
          <a:p>
            <a:r>
              <a:rPr lang="en-AU" sz="1700" dirty="0">
                <a:cs typeface="Calibri"/>
              </a:rPr>
              <a:t>Planning and environment laws as they relate to refuelling and hydrogen production facilities</a:t>
            </a:r>
          </a:p>
          <a:p>
            <a:r>
              <a:rPr lang="en-AU" sz="1700" dirty="0">
                <a:cs typeface="Calibri"/>
              </a:rPr>
              <a:t>Appliance approvals</a:t>
            </a:r>
            <a:endParaRPr lang="en-US" sz="1700" dirty="0">
              <a:cs typeface="Calibri"/>
            </a:endParaRPr>
          </a:p>
          <a:p>
            <a:endParaRPr lang="en-US" dirty="0">
              <a:cs typeface="Calibri"/>
            </a:endParaRPr>
          </a:p>
        </p:txBody>
      </p:sp>
    </p:spTree>
    <p:extLst>
      <p:ext uri="{BB962C8B-B14F-4D97-AF65-F5344CB8AC3E}">
        <p14:creationId xmlns:p14="http://schemas.microsoft.com/office/powerpoint/2010/main" val="265262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After identifying the problem, what are the regulatory tools available to help fix it?</a:t>
            </a:r>
          </a:p>
        </p:txBody>
      </p:sp>
      <p:sp>
        <p:nvSpPr>
          <p:cNvPr id="4" name="Date Placeholder 3"/>
          <p:cNvSpPr>
            <a:spLocks noGrp="1"/>
          </p:cNvSpPr>
          <p:nvPr>
            <p:ph type="dt" sz="half" idx="10"/>
          </p:nvPr>
        </p:nvSpPr>
        <p:spPr/>
        <p:txBody>
          <a:bodyPr/>
          <a:lstStyle/>
          <a:p>
            <a:fld id="{022A7109-DFEA-4C1E-96A3-211DCB10368D}" type="datetime1">
              <a:rPr lang="en-AU" smtClean="0"/>
              <a:t>11/11/2022</a:t>
            </a:fld>
            <a:endParaRPr lang="en-AU"/>
          </a:p>
        </p:txBody>
      </p:sp>
      <p:sp>
        <p:nvSpPr>
          <p:cNvPr id="5" name="Footer Placeholder 4"/>
          <p:cNvSpPr>
            <a:spLocks noGrp="1"/>
          </p:cNvSpPr>
          <p:nvPr>
            <p:ph type="ftr" sz="quarter" idx="11"/>
          </p:nvPr>
        </p:nvSpPr>
        <p:spPr/>
        <p:txBody>
          <a:bodyPr/>
          <a:lstStyle/>
          <a:p>
            <a:r>
              <a:rPr lang="en-AU" dirty="0" smtClean="0"/>
              <a:t>National Hydrogen Regulatory Review</a:t>
            </a:r>
            <a:endParaRPr lang="en-AU" dirty="0"/>
          </a:p>
        </p:txBody>
      </p:sp>
      <p:sp>
        <p:nvSpPr>
          <p:cNvPr id="6" name="Slide Number Placeholder 5"/>
          <p:cNvSpPr>
            <a:spLocks noGrp="1"/>
          </p:cNvSpPr>
          <p:nvPr>
            <p:ph type="sldNum" sz="quarter" idx="12"/>
          </p:nvPr>
        </p:nvSpPr>
        <p:spPr/>
        <p:txBody>
          <a:bodyPr/>
          <a:lstStyle/>
          <a:p>
            <a:fld id="{23B38093-8BF8-4BF4-AC2A-E226E529FA62}" type="slidenum">
              <a:rPr lang="en-AU" smtClean="0"/>
              <a:t>9</a:t>
            </a:fld>
            <a:endParaRPr lang="en-AU"/>
          </a:p>
        </p:txBody>
      </p:sp>
    </p:spTree>
    <p:extLst>
      <p:ext uri="{BB962C8B-B14F-4D97-AF65-F5344CB8AC3E}">
        <p14:creationId xmlns:p14="http://schemas.microsoft.com/office/powerpoint/2010/main" val="2864732678"/>
      </p:ext>
    </p:extLst>
  </p:cSld>
  <p:clrMapOvr>
    <a:masterClrMapping/>
  </p:clrMapOvr>
</p:sld>
</file>

<file path=ppt/theme/theme1.xml><?xml version="1.0" encoding="utf-8"?>
<a:theme xmlns:a="http://schemas.openxmlformats.org/drawingml/2006/main" name="Office Theme">
  <a:themeElements>
    <a:clrScheme name="DCCEEW">
      <a:dk1>
        <a:sysClr val="windowText" lastClr="000000"/>
      </a:dk1>
      <a:lt1>
        <a:sysClr val="window" lastClr="FFFFFF"/>
      </a:lt1>
      <a:dk2>
        <a:srgbClr val="083A42"/>
      </a:dk2>
      <a:lt2>
        <a:srgbClr val="E7E6E6"/>
      </a:lt2>
      <a:accent1>
        <a:srgbClr val="192F49"/>
      </a:accent1>
      <a:accent2>
        <a:srgbClr val="1E3E39"/>
      </a:accent2>
      <a:accent3>
        <a:srgbClr val="562403"/>
      </a:accent3>
      <a:accent4>
        <a:srgbClr val="2E2B2B"/>
      </a:accent4>
      <a:accent5>
        <a:srgbClr val="000000"/>
      </a:accent5>
      <a:accent6>
        <a:srgbClr val="FFFFFF"/>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CCEEW Presentation 4x3" id="{0D9BB091-E20B-4EE2-B3F8-C49875FF33BD}" vid="{6DBD6964-3268-4AC8-A837-1AAE6F4A6796}"/>
    </a:ext>
  </a:extLst>
</a:theme>
</file>

<file path=ppt/theme/theme2.xml><?xml version="1.0" encoding="utf-8"?>
<a:theme xmlns:a="http://schemas.openxmlformats.org/drawingml/2006/main" name="Custom Design">
  <a:themeElements>
    <a:clrScheme name="DISER 22">
      <a:dk1>
        <a:srgbClr val="000000"/>
      </a:dk1>
      <a:lt1>
        <a:srgbClr val="FFFFFF"/>
      </a:lt1>
      <a:dk2>
        <a:srgbClr val="005677"/>
      </a:dk2>
      <a:lt2>
        <a:srgbClr val="58595B"/>
      </a:lt2>
      <a:accent1>
        <a:srgbClr val="939598"/>
      </a:accent1>
      <a:accent2>
        <a:srgbClr val="00283E"/>
      </a:accent2>
      <a:accent3>
        <a:srgbClr val="1B9590"/>
      </a:accent3>
      <a:accent4>
        <a:srgbClr val="61C6C6"/>
      </a:accent4>
      <a:accent5>
        <a:srgbClr val="9CD9E0"/>
      </a:accent5>
      <a:accent6>
        <a:srgbClr val="C973AF"/>
      </a:accent6>
      <a:hlink>
        <a:srgbClr val="0081B2"/>
      </a:hlink>
      <a:folHlink>
        <a:srgbClr val="873AC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CCEEW Presentation 4x3" id="{0D9BB091-E20B-4EE2-B3F8-C49875FF33BD}" vid="{B3A7424A-C4B6-4C9D-891D-1FB9495DE54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BC986DFDE75994F940B8C539C91BA04" ma:contentTypeVersion="18" ma:contentTypeDescription="Create a new document." ma:contentTypeScope="" ma:versionID="19f008bb32c1a8f648d782c050514f93">
  <xsd:schema xmlns:xsd="http://www.w3.org/2001/XMLSchema" xmlns:xs="http://www.w3.org/2001/XMLSchema" xmlns:p="http://schemas.microsoft.com/office/2006/metadata/properties" xmlns:ns1="http://schemas.microsoft.com/sharepoint/v3" xmlns:ns2="a36bd50b-1532-4c22-b385-5c082c960938" xmlns:ns3="06a8ef23-3c56-433f-9e1a-931c6bc25665" xmlns:ns4="http://schemas.microsoft.com/sharepoint/v4" targetNamespace="http://schemas.microsoft.com/office/2006/metadata/properties" ma:root="true" ma:fieldsID="b9f6009bb618017cb92cc74d3f985c7a" ns1:_="" ns2:_="" ns3:_="" ns4:_="">
    <xsd:import namespace="http://schemas.microsoft.com/sharepoint/v3"/>
    <xsd:import namespace="a36bd50b-1532-4c22-b385-5c082c960938"/>
    <xsd:import namespace="06a8ef23-3c56-433f-9e1a-931c6bc25665"/>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2:aa25a1a23adf4c92a153145de6afe324" minOccurs="0"/>
                <xsd:element ref="ns2:TaxCatchAll" minOccurs="0"/>
                <xsd:element ref="ns2:pe2555c81638466f9eb614edb9ecde52" minOccurs="0"/>
                <xsd:element ref="ns2:g7bcb40ba23249a78edca7d43a67c1c9" minOccurs="0"/>
                <xsd:element ref="ns2:adb9bed2e36e4a93af574aeb444da63e" minOccurs="0"/>
                <xsd:element ref="ns2:n99e4c9942c6404eb103464a00e6097b" minOccurs="0"/>
                <xsd:element ref="ns1:Comments" minOccurs="0"/>
                <xsd:element ref="ns3:SharedWithUsers" minOccurs="0"/>
                <xsd:element ref="ns4:IconOverlay" minOccurs="0"/>
                <xsd:element ref="ns3:eac5ad3aaa544db993bf54d83b5f925a" minOccurs="0"/>
                <xsd:element ref="ns3:j9475258f3624e468a1ef757d7ef1f9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22" nillable="true" ma:displayName="Comments" ma:internalName="Comment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36bd50b-1532-4c22-b385-5c082c9609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a25a1a23adf4c92a153145de6afe324" ma:index="12" ma:taxonomy="true" ma:internalName="aa25a1a23adf4c92a153145de6afe324" ma:taxonomyFieldName="DocHub_SecurityClassification" ma:displayName="Security Classification" ma:fieldId="{aa25a1a2-3adf-4c92-a153-145de6afe324}" ma:sspId="fb0313f7-9433-48c0-866e-9e0bbee59a50" ma:termSetId="f68a6a0b-bd85-4d9d-9c73-c45af096016b" ma:anchorId="00000000-0000-0000-0000-000000000000" ma:open="false" ma:isKeyword="false">
      <xsd:complexType>
        <xsd:sequence>
          <xsd:element ref="pc:Terms" minOccurs="0" maxOccurs="1"/>
        </xsd:sequence>
      </xsd:complexType>
    </xsd:element>
    <xsd:element name="TaxCatchAll" ma:index="13" nillable="true" ma:displayName="Taxonomy Catch All Column" ma:description="" ma:hidden="true" ma:list="{b105633c-b4a4-410d-9aa1-03dbcd2659c8}" ma:internalName="TaxCatchAll" ma:showField="CatchAllData" ma:web="06a8ef23-3c56-433f-9e1a-931c6bc25665">
      <xsd:complexType>
        <xsd:complexContent>
          <xsd:extension base="dms:MultiChoiceLookup">
            <xsd:sequence>
              <xsd:element name="Value" type="dms:Lookup" maxOccurs="unbounded" minOccurs="0" nillable="true"/>
            </xsd:sequence>
          </xsd:extension>
        </xsd:complexContent>
      </xsd:complexType>
    </xsd:element>
    <xsd:element name="pe2555c81638466f9eb614edb9ecde52" ma:index="15" ma:taxonomy="true" ma:internalName="pe2555c81638466f9eb614edb9ecde52" ma:taxonomyFieldName="DocHub_DocumentType" ma:displayName="Document Type" ma:indexed="true" ma:fieldId="{9e2555c8-1638-466f-9eb6-14edb9ecde52}" ma:sspId="fb0313f7-9433-48c0-866e-9e0bbee59a50" ma:termSetId="0e4c18c5-28eb-4f9e-8056-b3cddd4b5d9b" ma:anchorId="00000000-0000-0000-0000-000000000000" ma:open="false" ma:isKeyword="false">
      <xsd:complexType>
        <xsd:sequence>
          <xsd:element ref="pc:Terms" minOccurs="0" maxOccurs="1"/>
        </xsd:sequence>
      </xsd:complexType>
    </xsd:element>
    <xsd:element name="g7bcb40ba23249a78edca7d43a67c1c9" ma:index="17" nillable="true" ma:taxonomy="true" ma:internalName="g7bcb40ba23249a78edca7d43a67c1c9" ma:taxonomyFieldName="DocHub_WorkActivity" ma:displayName="Work Activity" ma:indexed="true" ma:fieldId="{07bcb40b-a232-49a7-8edc-a7d43a67c1c9}" ma:sspId="fb0313f7-9433-48c0-866e-9e0bbee59a50" ma:termSetId="6713ebbd-194a-499f-ab84-a4d70e145fb7" ma:anchorId="00000000-0000-0000-0000-000000000000" ma:open="false" ma:isKeyword="false">
      <xsd:complexType>
        <xsd:sequence>
          <xsd:element ref="pc:Terms" minOccurs="0" maxOccurs="1"/>
        </xsd:sequence>
      </xsd:complexType>
    </xsd:element>
    <xsd:element name="adb9bed2e36e4a93af574aeb444da63e" ma:index="19" nillable="true" ma:taxonomy="true" ma:internalName="adb9bed2e36e4a93af574aeb444da63e" ma:taxonomyFieldName="DocHub_Keywords" ma:displayName="Division Keywords" ma:fieldId="{adb9bed2-e36e-4a93-af57-4aeb444da63e}" ma:taxonomyMulti="true" ma:sspId="fb0313f7-9433-48c0-866e-9e0bbee59a50" ma:termSetId="9d462c63-7003-4b1e-942d-e9594199c0eb" ma:anchorId="00000000-0000-0000-0000-000000000000" ma:open="true" ma:isKeyword="false">
      <xsd:complexType>
        <xsd:sequence>
          <xsd:element ref="pc:Terms" minOccurs="0" maxOccurs="1"/>
        </xsd:sequence>
      </xsd:complexType>
    </xsd:element>
    <xsd:element name="n99e4c9942c6404eb103464a00e6097b" ma:index="21" nillable="true" ma:taxonomy="true" ma:internalName="n99e4c9942c6404eb103464a00e6097b" ma:taxonomyFieldName="DocHub_Year" ma:displayName="Year" ma:indexed="true" ma:fieldId="{799e4c99-42c6-404e-b103-464a00e6097b}" ma:sspId="fb0313f7-9433-48c0-866e-9e0bbee59a50" ma:termSetId="07e1743d-d980-4fe7-a67d-b87ecf7f18f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6a8ef23-3c56-433f-9e1a-931c6bc25665"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ac5ad3aaa544db993bf54d83b5f925a" ma:index="26" nillable="true" ma:taxonomy="true" ma:internalName="eac5ad3aaa544db993bf54d83b5f925a" ma:taxonomyFieldName="DocHub_HydrogenStrategyWorkStream" ma:displayName="Work Stream" ma:indexed="true" ma:default="" ma:fieldId="{eac5ad3a-aa54-4db9-93bf-54d83b5f925a}" ma:sspId="fb0313f7-9433-48c0-866e-9e0bbee59a50" ma:termSetId="226b140f-fd22-4670-aeb7-a9a0a0e74008" ma:anchorId="00000000-0000-0000-0000-000000000000" ma:open="false" ma:isKeyword="false">
      <xsd:complexType>
        <xsd:sequence>
          <xsd:element ref="pc:Terms" minOccurs="0" maxOccurs="1"/>
        </xsd:sequence>
      </xsd:complexType>
    </xsd:element>
    <xsd:element name="j9475258f3624e468a1ef757d7ef1f9e" ma:index="28" nillable="true" ma:taxonomy="true" ma:internalName="j9475258f3624e468a1ef757d7ef1f9e" ma:taxonomyFieldName="DocHub_HydrogenStrategyTeams" ma:displayName="Hydrogen Initiative Topic" ma:indexed="true" ma:default="" ma:fieldId="{39475258-f362-4e46-8a1e-f757d7ef1f9e}" ma:sspId="fb0313f7-9433-48c0-866e-9e0bbee59a50" ma:termSetId="c60ad1af-f515-403b-b88e-df53b1266155"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adb9bed2e36e4a93af574aeb444da63e xmlns="a36bd50b-1532-4c22-b385-5c082c960938">
      <Terms xmlns="http://schemas.microsoft.com/office/infopath/2007/PartnerControls"/>
    </adb9bed2e36e4a93af574aeb444da63e>
    <n99e4c9942c6404eb103464a00e6097b xmlns="a36bd50b-1532-4c22-b385-5c082c960938">
      <Terms xmlns="http://schemas.microsoft.com/office/infopath/2007/PartnerControls"/>
    </n99e4c9942c6404eb103464a00e6097b>
    <IconOverlay xmlns="http://schemas.microsoft.com/sharepoint/v4" xsi:nil="true"/>
    <j9475258f3624e468a1ef757d7ef1f9e xmlns="06a8ef23-3c56-433f-9e1a-931c6bc25665">
      <Terms xmlns="http://schemas.microsoft.com/office/infopath/2007/PartnerControls">
        <TermInfo xmlns="http://schemas.microsoft.com/office/infopath/2007/PartnerControls">
          <TermName>Legal Frameworks Review</TermName>
          <TermId>0ec272fa-83c4-45d6-84e0-0269e1932003</TermId>
        </TermInfo>
      </Terms>
    </j9475258f3624e468a1ef757d7ef1f9e>
    <pe2555c81638466f9eb614edb9ecde52 xmlns="a36bd50b-1532-4c22-b385-5c082c960938">
      <Terms xmlns="http://schemas.microsoft.com/office/infopath/2007/PartnerControls">
        <TermInfo xmlns="http://schemas.microsoft.com/office/infopath/2007/PartnerControls">
          <TermName>Presentation</TermName>
          <TermId>ab805e68-7a57-486a-be81-1c5c2b6ed4f5</TermId>
        </TermInfo>
      </Terms>
    </pe2555c81638466f9eb614edb9ecde52>
    <eac5ad3aaa544db993bf54d83b5f925a xmlns="06a8ef23-3c56-433f-9e1a-931c6bc25665">
      <Terms xmlns="http://schemas.microsoft.com/office/infopath/2007/PartnerControls">
        <TermInfo xmlns="http://schemas.microsoft.com/office/infopath/2007/PartnerControls">
          <TermName>Industry Consultation</TermName>
          <TermId>7dd7b9b2-c937-45d8-9c61-9e0f8fee8610</TermId>
        </TermInfo>
      </Terms>
    </eac5ad3aaa544db993bf54d83b5f925a>
    <aa25a1a23adf4c92a153145de6afe324 xmlns="a36bd50b-1532-4c22-b385-5c082c960938">
      <Terms xmlns="http://schemas.microsoft.com/office/infopath/2007/PartnerControls">
        <TermInfo xmlns="http://schemas.microsoft.com/office/infopath/2007/PartnerControls">
          <TermName>OFFICIAL</TermName>
          <TermId>6106d03b-a1a0-4e30-9d91-d5e9fb4314f9</TermId>
        </TermInfo>
      </Terms>
    </aa25a1a23adf4c92a153145de6afe324>
    <g7bcb40ba23249a78edca7d43a67c1c9 xmlns="a36bd50b-1532-4c22-b385-5c082c960938">
      <Terms xmlns="http://schemas.microsoft.com/office/infopath/2007/PartnerControls"/>
    </g7bcb40ba23249a78edca7d43a67c1c9>
    <TaxCatchAll xmlns="a36bd50b-1532-4c22-b385-5c082c960938">
      <Value>1608</Value>
      <Value>12</Value>
      <Value>1634</Value>
      <Value>1</Value>
    </TaxCatchAll>
    <Comments xmlns="http://schemas.microsoft.com/sharepoint/v3" xsi:nil="true"/>
  </documentManagement>
</p:properties>
</file>

<file path=customXml/itemProps1.xml><?xml version="1.0" encoding="utf-8"?>
<ds:datastoreItem xmlns:ds="http://schemas.openxmlformats.org/officeDocument/2006/customXml" ds:itemID="{AEB58871-5F76-43A0-8A57-99B996346AB5}">
  <ds:schemaRefs>
    <ds:schemaRef ds:uri="http://schemas.microsoft.com/sharepoint/v3/contenttype/forms"/>
  </ds:schemaRefs>
</ds:datastoreItem>
</file>

<file path=customXml/itemProps2.xml><?xml version="1.0" encoding="utf-8"?>
<ds:datastoreItem xmlns:ds="http://schemas.openxmlformats.org/officeDocument/2006/customXml" ds:itemID="{9C6206FF-BC47-4ECE-92EF-F9DE932608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6bd50b-1532-4c22-b385-5c082c960938"/>
    <ds:schemaRef ds:uri="06a8ef23-3c56-433f-9e1a-931c6bc25665"/>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456C1B-1CA1-4470-B3FB-1A7E24ADE1FE}">
  <ds:schemaRefs>
    <ds:schemaRef ds:uri="http://schemas.microsoft.com/sharepoint/events"/>
  </ds:schemaRefs>
</ds:datastoreItem>
</file>

<file path=customXml/itemProps4.xml><?xml version="1.0" encoding="utf-8"?>
<ds:datastoreItem xmlns:ds="http://schemas.openxmlformats.org/officeDocument/2006/customXml" ds:itemID="{7CC90032-8109-40F2-9C7D-5A5BA2CBDCB4}">
  <ds:schemaRefs>
    <ds:schemaRef ds:uri="http://schemas.microsoft.com/office/infopath/2007/PartnerControls"/>
    <ds:schemaRef ds:uri="http://schemas.microsoft.com/office/2006/metadata/properties"/>
    <ds:schemaRef ds:uri="http://purl.org/dc/terms/"/>
    <ds:schemaRef ds:uri="http://schemas.microsoft.com/sharepoint/v3"/>
    <ds:schemaRef ds:uri="http://schemas.microsoft.com/office/2006/documentManagement/types"/>
    <ds:schemaRef ds:uri="http://schemas.openxmlformats.org/package/2006/metadata/core-properties"/>
    <ds:schemaRef ds:uri="http://schemas.microsoft.com/sharepoint/v4"/>
    <ds:schemaRef ds:uri="06a8ef23-3c56-433f-9e1a-931c6bc25665"/>
    <ds:schemaRef ds:uri="http://purl.org/dc/elements/1.1/"/>
    <ds:schemaRef ds:uri="a36bd50b-1532-4c22-b385-5c082c96093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DCCEEW-Presentation-4x3</Template>
  <TotalTime>275</TotalTime>
  <Words>418</Words>
  <Application>Microsoft Office PowerPoint</Application>
  <PresentationFormat>On-screen Show (4:3)</PresentationFormat>
  <Paragraphs>99</Paragraphs>
  <Slides>12</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ＭＳ Ｐゴシック</vt:lpstr>
      <vt:lpstr>Arial</vt:lpstr>
      <vt:lpstr>Calibri</vt:lpstr>
      <vt:lpstr>Calibri Light</vt:lpstr>
      <vt:lpstr>Helvetica</vt:lpstr>
      <vt:lpstr>Wingdings</vt:lpstr>
      <vt:lpstr>Office Theme</vt:lpstr>
      <vt:lpstr>Custom Design</vt:lpstr>
      <vt:lpstr>National Hydrogen Regulatory review</vt:lpstr>
      <vt:lpstr>PowerPoint Presentation</vt:lpstr>
      <vt:lpstr>Regulatory Review - Overview</vt:lpstr>
      <vt:lpstr>PowerPoint Presentation</vt:lpstr>
      <vt:lpstr>National view of regulatory reform</vt:lpstr>
      <vt:lpstr>The Benefits of a Systems-Wide Approach Example</vt:lpstr>
      <vt:lpstr>Review outcomes – the regulatory perspective</vt:lpstr>
      <vt:lpstr>Examples of State and Territory and Commonwealth legislative instruments identified as barrier/issue</vt:lpstr>
      <vt:lpstr>After identifying the problem, what are the regulatory tools available to help fix it?</vt:lpstr>
      <vt:lpstr>PowerPoint Presentation</vt:lpstr>
      <vt:lpstr>Roads leading to Rome If you add a lot of little regulatory reform up, do you get to zero faster?  We want to hear from you so that we can have a world leading, hydrogen best practice regulatory framework that meets industry needs.  Link to survey</vt:lpstr>
      <vt:lpstr>PowerPoint Presentation</vt:lpstr>
    </vt:vector>
  </TitlesOfParts>
  <Manager/>
  <Company>Department of Industry, Innovation and Science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 your presentation title here</dc:title>
  <dc:creator>Elleway, Amy</dc:creator>
  <cp:lastModifiedBy>Baumgartner, Jean-Paul</cp:lastModifiedBy>
  <cp:revision>23</cp:revision>
  <dcterms:created xsi:type="dcterms:W3CDTF">2022-11-06T22:10:56Z</dcterms:created>
  <dcterms:modified xsi:type="dcterms:W3CDTF">2022-11-10T23:18:49Z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0x0101005BC986DFDE75994F940B8C539C91BA04</vt:lpwstr>
  </property>
  <property fmtid="{D5CDD505-2E9C-101B-9397-08002B2CF9AE}" pid="3" name="ic50445521414d498a9b9338b45e20b1">
    <vt:lpwstr/>
  </property>
  <property fmtid="{D5CDD505-2E9C-101B-9397-08002B2CF9AE}" pid="4" name="Topic">
    <vt:lpwstr/>
  </property>
  <property fmtid="{D5CDD505-2E9C-101B-9397-08002B2CF9AE}" pid="5" name="Document purpose">
    <vt:lpwstr>12;#Template|f86f6234-3071-4791-935f-8e58e6c783c5</vt:lpwstr>
  </property>
  <property fmtid="{D5CDD505-2E9C-101B-9397-08002B2CF9AE}" pid="6" name="TaxCatchAll">
    <vt:lpwstr>12;#Template|f86f6234-3071-4791-935f-8e58e6c783c5</vt:lpwstr>
  </property>
  <property fmtid="{D5CDD505-2E9C-101B-9397-08002B2CF9AE}" pid="7" name="Maintained by">
    <vt:lpwstr/>
  </property>
  <property fmtid="{D5CDD505-2E9C-101B-9397-08002B2CF9AE}" pid="8" name="Maintained_x0020_by">
    <vt:lpwstr/>
  </property>
  <property fmtid="{D5CDD505-2E9C-101B-9397-08002B2CF9AE}" pid="9" name="f053d4d5642f4f398c12deee90f78c85">
    <vt:lpwstr>Template|f86f6234-3071-4791-935f-8e58e6c783c5</vt:lpwstr>
  </property>
  <property fmtid="{D5CDD505-2E9C-101B-9397-08002B2CF9AE}" pid="10" name="ec8963811f66454d90035b41c545792f">
    <vt:lpwstr/>
  </property>
  <property fmtid="{D5CDD505-2E9C-101B-9397-08002B2CF9AE}" pid="11" name="DocHub_Year">
    <vt:lpwstr/>
  </property>
  <property fmtid="{D5CDD505-2E9C-101B-9397-08002B2CF9AE}" pid="12" name="DocHub_HydrogenStrategyTeams">
    <vt:lpwstr>1608;#Legal Frameworks Review|0ec272fa-83c4-45d6-84e0-0269e1932003</vt:lpwstr>
  </property>
  <property fmtid="{D5CDD505-2E9C-101B-9397-08002B2CF9AE}" pid="13" name="DocHub_DocumentType">
    <vt:lpwstr>12;#Presentation|ab805e68-7a57-486a-be81-1c5c2b6ed4f5</vt:lpwstr>
  </property>
  <property fmtid="{D5CDD505-2E9C-101B-9397-08002B2CF9AE}" pid="14" name="DocHub_SecurityClassification">
    <vt:lpwstr>1;#OFFICIAL|6106d03b-a1a0-4e30-9d91-d5e9fb4314f9</vt:lpwstr>
  </property>
  <property fmtid="{D5CDD505-2E9C-101B-9397-08002B2CF9AE}" pid="15" name="DocHub_WorkActivity">
    <vt:lpwstr/>
  </property>
  <property fmtid="{D5CDD505-2E9C-101B-9397-08002B2CF9AE}" pid="16" name="DocHub_HydrogenStrategyWorkStream">
    <vt:lpwstr>1634;#Industry Consultation|7dd7b9b2-c937-45d8-9c61-9e0f8fee8610</vt:lpwstr>
  </property>
  <property fmtid="{D5CDD505-2E9C-101B-9397-08002B2CF9AE}" pid="17" name="DocHub_Keywords">
    <vt:lpwstr/>
  </property>
</Properties>
</file>